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702" r:id="rId1"/>
  </p:sldMasterIdLst>
  <p:notesMasterIdLst>
    <p:notesMasterId r:id="rId16"/>
  </p:notesMasterIdLst>
  <p:handoutMasterIdLst>
    <p:handoutMasterId r:id="rId17"/>
  </p:handoutMasterIdLst>
  <p:sldIdLst>
    <p:sldId id="256" r:id="rId2"/>
    <p:sldId id="263" r:id="rId3"/>
    <p:sldId id="267" r:id="rId4"/>
    <p:sldId id="268" r:id="rId5"/>
    <p:sldId id="269" r:id="rId6"/>
    <p:sldId id="270" r:id="rId7"/>
    <p:sldId id="272" r:id="rId8"/>
    <p:sldId id="271" r:id="rId9"/>
    <p:sldId id="273" r:id="rId10"/>
    <p:sldId id="275" r:id="rId11"/>
    <p:sldId id="277" r:id="rId12"/>
    <p:sldId id="278" r:id="rId13"/>
    <p:sldId id="279" r:id="rId14"/>
    <p:sldId id="276" r:id="rId15"/>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8003"/>
    <a:srgbClr val="E4E4E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69C7853C-536D-4A76-A0AE-DD22124D55A5}" styleName="テーマ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8" autoAdjust="0"/>
    <p:restoredTop sz="94660"/>
  </p:normalViewPr>
  <p:slideViewPr>
    <p:cSldViewPr snapToGrid="0" snapToObjects="1">
      <p:cViewPr>
        <p:scale>
          <a:sx n="100" d="100"/>
          <a:sy n="100" d="100"/>
        </p:scale>
        <p:origin x="-1136" y="-744"/>
      </p:cViewPr>
      <p:guideLst>
        <p:guide orient="horz" pos="2160"/>
        <p:guide pos="312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6A916DD-515D-5D48-8E27-773957442AE0}" type="datetimeFigureOut">
              <a:rPr kumimoji="1" lang="ja-JP" altLang="en-US" smtClean="0"/>
              <a:t>2014/06/04</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7C58547-5563-0C44-A32D-444B3730C63F}" type="slidenum">
              <a:rPr kumimoji="1" lang="ja-JP" altLang="en-US" smtClean="0"/>
              <a:t>‹#›</a:t>
            </a:fld>
            <a:endParaRPr kumimoji="1" lang="ja-JP" altLang="en-US"/>
          </a:p>
        </p:txBody>
      </p:sp>
    </p:spTree>
    <p:extLst>
      <p:ext uri="{BB962C8B-B14F-4D97-AF65-F5344CB8AC3E}">
        <p14:creationId xmlns:p14="http://schemas.microsoft.com/office/powerpoint/2010/main" val="1458384377"/>
      </p:ext>
    </p:extLst>
  </p:cSld>
  <p:clrMap bg1="lt1" tx1="dk1" bg2="lt2" tx2="dk2" accent1="accent1" accent2="accent2" accent3="accent3" accent4="accent4" accent5="accent5" accent6="accent6" hlink="hlink" folHlink="folHlink"/>
  <p:hf hdr="0" ftr="0" dt="0"/>
</p:handoutMaster>
</file>

<file path=ppt/media/image1.png>
</file>

<file path=ppt/media/image10.jpg>
</file>

<file path=ppt/media/image11.jp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3A5438-CBB0-3343-BA43-66945005CE2D}" type="datetimeFigureOut">
              <a:rPr kumimoji="1" lang="ja-JP" altLang="en-US" smtClean="0"/>
              <a:t>2014/06/04</a:t>
            </a:fld>
            <a:endParaRPr kumimoji="1" lang="ja-JP" altLang="en-US"/>
          </a:p>
        </p:txBody>
      </p:sp>
      <p:sp>
        <p:nvSpPr>
          <p:cNvPr id="4" name="スライド イメージ プレースホルダー 3"/>
          <p:cNvSpPr>
            <a:spLocks noGrp="1" noRot="1" noChangeAspect="1"/>
          </p:cNvSpPr>
          <p:nvPr>
            <p:ph type="sldImg" idx="2"/>
          </p:nvPr>
        </p:nvSpPr>
        <p:spPr>
          <a:xfrm>
            <a:off x="952500" y="685800"/>
            <a:ext cx="4953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EB999AB-6DFA-BF46-B577-DA369B4ED8AC}" type="slidenum">
              <a:rPr kumimoji="1" lang="ja-JP" altLang="en-US" smtClean="0"/>
              <a:t>‹#›</a:t>
            </a:fld>
            <a:endParaRPr kumimoji="1" lang="ja-JP" altLang="en-US"/>
          </a:p>
        </p:txBody>
      </p:sp>
    </p:spTree>
    <p:extLst>
      <p:ext uri="{BB962C8B-B14F-4D97-AF65-F5344CB8AC3E}">
        <p14:creationId xmlns:p14="http://schemas.microsoft.com/office/powerpoint/2010/main" val="127007451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kumimoji="1" sz="1200" kern="1200">
        <a:solidFill>
          <a:schemeClr val="tx1"/>
        </a:solidFill>
        <a:latin typeface="+mn-lt"/>
        <a:ea typeface="+mn-ea"/>
        <a:cs typeface="+mn-cs"/>
      </a:defRPr>
    </a:lvl1pPr>
    <a:lvl2pPr marL="457200" algn="l" defTabSz="457200" rtl="0" eaLnBrk="1" latinLnBrk="0" hangingPunct="1">
      <a:defRPr kumimoji="1" sz="1200" kern="1200">
        <a:solidFill>
          <a:schemeClr val="tx1"/>
        </a:solidFill>
        <a:latin typeface="+mn-lt"/>
        <a:ea typeface="+mn-ea"/>
        <a:cs typeface="+mn-cs"/>
      </a:defRPr>
    </a:lvl2pPr>
    <a:lvl3pPr marL="914400" algn="l" defTabSz="457200" rtl="0" eaLnBrk="1" latinLnBrk="0" hangingPunct="1">
      <a:defRPr kumimoji="1" sz="1200" kern="1200">
        <a:solidFill>
          <a:schemeClr val="tx1"/>
        </a:solidFill>
        <a:latin typeface="+mn-lt"/>
        <a:ea typeface="+mn-ea"/>
        <a:cs typeface="+mn-cs"/>
      </a:defRPr>
    </a:lvl3pPr>
    <a:lvl4pPr marL="1371600" algn="l" defTabSz="457200" rtl="0" eaLnBrk="1" latinLnBrk="0" hangingPunct="1">
      <a:defRPr kumimoji="1" sz="1200" kern="1200">
        <a:solidFill>
          <a:schemeClr val="tx1"/>
        </a:solidFill>
        <a:latin typeface="+mn-lt"/>
        <a:ea typeface="+mn-ea"/>
        <a:cs typeface="+mn-cs"/>
      </a:defRPr>
    </a:lvl4pPr>
    <a:lvl5pPr marL="1828800" algn="l" defTabSz="457200" rtl="0" eaLnBrk="1" latinLnBrk="0" hangingPunct="1">
      <a:defRPr kumimoji="1" sz="1200" kern="1200">
        <a:solidFill>
          <a:schemeClr val="tx1"/>
        </a:solidFill>
        <a:latin typeface="+mn-lt"/>
        <a:ea typeface="+mn-ea"/>
        <a:cs typeface="+mn-cs"/>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935112" y="1497035"/>
            <a:ext cx="6865432" cy="1452993"/>
          </a:xfrm>
        </p:spPr>
        <p:txBody>
          <a:bodyPr anchor="b"/>
          <a:lstStyle>
            <a:lvl1pPr algn="l">
              <a:defRPr sz="4875"/>
            </a:lvl1pPr>
          </a:lstStyle>
          <a:p>
            <a:r>
              <a:rPr lang="en-US" smtClean="0"/>
              <a:t>Click to edit Master title style</a:t>
            </a:r>
            <a:endParaRPr lang="en-US" dirty="0"/>
          </a:p>
        </p:txBody>
      </p:sp>
      <p:sp>
        <p:nvSpPr>
          <p:cNvPr id="3" name="Subtitle 2"/>
          <p:cNvSpPr>
            <a:spLocks noGrp="1"/>
          </p:cNvSpPr>
          <p:nvPr>
            <p:ph type="subTitle" idx="1"/>
          </p:nvPr>
        </p:nvSpPr>
        <p:spPr>
          <a:xfrm>
            <a:off x="2935112" y="3037769"/>
            <a:ext cx="6865432" cy="374673"/>
          </a:xfrm>
        </p:spPr>
        <p:txBody>
          <a:bodyPr/>
          <a:lstStyle>
            <a:lvl1pPr marL="0" indent="0" algn="l">
              <a:buNone/>
              <a:defRPr sz="1950">
                <a:solidFill>
                  <a:schemeClr val="tx1">
                    <a:lumMod val="50000"/>
                    <a:lumOff val="50000"/>
                  </a:schemeClr>
                </a:solidFill>
              </a:defRPr>
            </a:lvl1pPr>
            <a:lvl2pPr marL="371475" indent="0" algn="ctr">
              <a:buNone/>
              <a:defRPr sz="1625"/>
            </a:lvl2pPr>
            <a:lvl3pPr marL="742950" indent="0" algn="ctr">
              <a:buNone/>
              <a:defRPr sz="1463"/>
            </a:lvl3pPr>
            <a:lvl4pPr marL="1114425" indent="0" algn="ctr">
              <a:buNone/>
              <a:defRPr sz="1300"/>
            </a:lvl4pPr>
            <a:lvl5pPr marL="1485900" indent="0" algn="ctr">
              <a:buNone/>
              <a:defRPr sz="1300"/>
            </a:lvl5pPr>
            <a:lvl6pPr marL="1857375" indent="0" algn="ctr">
              <a:buNone/>
              <a:defRPr sz="1300"/>
            </a:lvl6pPr>
            <a:lvl7pPr marL="2228850" indent="0" algn="ctr">
              <a:buNone/>
              <a:defRPr sz="1300"/>
            </a:lvl7pPr>
            <a:lvl8pPr marL="2600325" indent="0" algn="ctr">
              <a:buNone/>
              <a:defRPr sz="1300"/>
            </a:lvl8pPr>
            <a:lvl9pPr marL="2971800" indent="0" algn="ctr">
              <a:buNone/>
              <a:defRPr sz="13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2764972" y="6492876"/>
            <a:ext cx="1395413" cy="365125"/>
          </a:xfrm>
          <a:prstGeom prst="rect">
            <a:avLst/>
          </a:prstGeom>
        </p:spPr>
        <p:txBody>
          <a:bodyPr/>
          <a:lstStyle/>
          <a:p>
            <a:fld id="{BE678823-F7BC-8846-BD76-CD4AB2C0A9C5}" type="datetime1">
              <a:rPr lang="ja-JP" altLang="en-US" smtClean="0"/>
              <a:t>2014/06/04</a:t>
            </a:fld>
            <a:endParaRPr lang="en-US" dirty="0"/>
          </a:p>
        </p:txBody>
      </p:sp>
      <p:sp>
        <p:nvSpPr>
          <p:cNvPr id="5" name="Footer Placeholder 4"/>
          <p:cNvSpPr>
            <a:spLocks noGrp="1"/>
          </p:cNvSpPr>
          <p:nvPr>
            <p:ph type="ftr" sz="quarter" idx="11"/>
          </p:nvPr>
        </p:nvSpPr>
        <p:spPr>
          <a:xfrm>
            <a:off x="4408714" y="6492876"/>
            <a:ext cx="2791506"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7571695" y="6492876"/>
            <a:ext cx="2228850" cy="365125"/>
          </a:xfrm>
          <a:prstGeom prst="rect">
            <a:avLst/>
          </a:prstGeom>
        </p:spPr>
        <p:txBody>
          <a:bodyPr/>
          <a:lstStyle/>
          <a:p>
            <a:fld id="{8ACD3EE5-2EC9-444A-A808-DA5088DE8573}" type="slidenum">
              <a:rPr lang="en-US" smtClean="0"/>
              <a:t>‹#›</a:t>
            </a:fld>
            <a:endParaRPr lang="en-US"/>
          </a:p>
        </p:txBody>
      </p:sp>
      <p:sp>
        <p:nvSpPr>
          <p:cNvPr id="9" name="Rectangle 8"/>
          <p:cNvSpPr/>
          <p:nvPr userDrawn="1"/>
        </p:nvSpPr>
        <p:spPr>
          <a:xfrm>
            <a:off x="0" y="0"/>
            <a:ext cx="9906000" cy="1320800"/>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2"/>
          <p:cNvSpPr>
            <a:spLocks noGrp="1"/>
          </p:cNvSpPr>
          <p:nvPr>
            <p:ph type="body" idx="13" hasCustomPrompt="1"/>
          </p:nvPr>
        </p:nvSpPr>
        <p:spPr>
          <a:xfrm>
            <a:off x="6328682" y="5623385"/>
            <a:ext cx="2871762" cy="407077"/>
          </a:xfrm>
        </p:spPr>
        <p:txBody>
          <a:bodyPr/>
          <a:lstStyle>
            <a:lvl1pPr marL="0" indent="0">
              <a:buNone/>
              <a:defRPr sz="1950">
                <a:solidFill>
                  <a:schemeClr val="tx1">
                    <a:tint val="75000"/>
                  </a:schemeClr>
                </a:solidFill>
              </a:defRPr>
            </a:lvl1pPr>
            <a:lvl2pPr marL="371475" indent="0">
              <a:buNone/>
              <a:defRPr sz="1625">
                <a:solidFill>
                  <a:schemeClr val="tx1">
                    <a:tint val="75000"/>
                  </a:schemeClr>
                </a:solidFill>
              </a:defRPr>
            </a:lvl2pPr>
            <a:lvl3pPr marL="742950" indent="0">
              <a:buNone/>
              <a:defRPr sz="1463">
                <a:solidFill>
                  <a:schemeClr val="tx1">
                    <a:tint val="75000"/>
                  </a:schemeClr>
                </a:solidFill>
              </a:defRPr>
            </a:lvl3pPr>
            <a:lvl4pPr marL="1114425" indent="0">
              <a:buNone/>
              <a:defRPr sz="1300">
                <a:solidFill>
                  <a:schemeClr val="tx1">
                    <a:tint val="75000"/>
                  </a:schemeClr>
                </a:solidFill>
              </a:defRPr>
            </a:lvl4pPr>
            <a:lvl5pPr marL="1485900" indent="0">
              <a:buNone/>
              <a:defRPr sz="1300">
                <a:solidFill>
                  <a:schemeClr val="tx1">
                    <a:tint val="75000"/>
                  </a:schemeClr>
                </a:solidFill>
              </a:defRPr>
            </a:lvl5pPr>
            <a:lvl6pPr marL="1857375" indent="0">
              <a:buNone/>
              <a:defRPr sz="1300">
                <a:solidFill>
                  <a:schemeClr val="tx1">
                    <a:tint val="75000"/>
                  </a:schemeClr>
                </a:solidFill>
              </a:defRPr>
            </a:lvl6pPr>
            <a:lvl7pPr marL="2228850" indent="0">
              <a:buNone/>
              <a:defRPr sz="1300">
                <a:solidFill>
                  <a:schemeClr val="tx1">
                    <a:tint val="75000"/>
                  </a:schemeClr>
                </a:solidFill>
              </a:defRPr>
            </a:lvl7pPr>
            <a:lvl8pPr marL="2600325" indent="0">
              <a:buNone/>
              <a:defRPr sz="1300">
                <a:solidFill>
                  <a:schemeClr val="tx1">
                    <a:tint val="75000"/>
                  </a:schemeClr>
                </a:solidFill>
              </a:defRPr>
            </a:lvl8pPr>
            <a:lvl9pPr marL="2971800" indent="0">
              <a:buNone/>
              <a:defRPr sz="1300">
                <a:solidFill>
                  <a:schemeClr val="tx1">
                    <a:tint val="75000"/>
                  </a:schemeClr>
                </a:solidFill>
              </a:defRPr>
            </a:lvl9pPr>
          </a:lstStyle>
          <a:p>
            <a:pPr lvl="0"/>
            <a:r>
              <a:rPr lang="ja-JP" altLang="en-US" dirty="0" smtClean="0"/>
              <a:t>株式会社ディーゴ</a:t>
            </a:r>
            <a:endParaRPr lang="en-US" dirty="0" smtClean="0"/>
          </a:p>
        </p:txBody>
      </p:sp>
      <p:sp>
        <p:nvSpPr>
          <p:cNvPr id="12" name="Rectangle 11"/>
          <p:cNvSpPr/>
          <p:nvPr userDrawn="1"/>
        </p:nvSpPr>
        <p:spPr>
          <a:xfrm>
            <a:off x="0" y="0"/>
            <a:ext cx="1306286" cy="1320800"/>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76910" y="1530173"/>
            <a:ext cx="1310640" cy="1320800"/>
          </a:xfrm>
          <a:prstGeom prst="rect">
            <a:avLst/>
          </a:prstGeom>
        </p:spPr>
      </p:pic>
      <p:pic>
        <p:nvPicPr>
          <p:cNvPr id="15" name="Picture 1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55550" y="5452431"/>
            <a:ext cx="1727976" cy="578031"/>
          </a:xfrm>
          <a:prstGeom prst="rect">
            <a:avLst/>
          </a:prstGeom>
        </p:spPr>
      </p:pic>
    </p:spTree>
    <p:extLst>
      <p:ext uri="{BB962C8B-B14F-4D97-AF65-F5344CB8AC3E}">
        <p14:creationId xmlns:p14="http://schemas.microsoft.com/office/powerpoint/2010/main" val="3451997496"/>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084740" y="6446318"/>
            <a:ext cx="2228850" cy="365125"/>
          </a:xfrm>
          <a:prstGeom prst="rect">
            <a:avLst/>
          </a:prstGeom>
        </p:spPr>
        <p:txBody>
          <a:bodyPr/>
          <a:lstStyle/>
          <a:p>
            <a:fld id="{FABAB65C-2DC8-1D4B-A80E-2DC13CEB6188}" type="datetime1">
              <a:rPr lang="ja-JP" altLang="en-US" smtClean="0"/>
              <a:t>2014/06/04</a:t>
            </a:fld>
            <a:endParaRPr lang="en-US"/>
          </a:p>
        </p:txBody>
      </p:sp>
      <p:sp>
        <p:nvSpPr>
          <p:cNvPr id="5" name="Footer Placeholder 4"/>
          <p:cNvSpPr>
            <a:spLocks noGrp="1"/>
          </p:cNvSpPr>
          <p:nvPr>
            <p:ph type="ftr" sz="quarter" idx="11"/>
          </p:nvPr>
        </p:nvSpPr>
        <p:spPr>
          <a:xfrm>
            <a:off x="5486400" y="6446318"/>
            <a:ext cx="2809875"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469085" y="6446318"/>
            <a:ext cx="1381125" cy="365125"/>
          </a:xfrm>
          <a:prstGeom prst="rect">
            <a:avLst/>
          </a:prstGeom>
        </p:spPr>
        <p:txBody>
          <a:bodyPr/>
          <a:lstStyle>
            <a:lvl1pPr>
              <a:defRPr>
                <a:solidFill>
                  <a:srgbClr val="FFFFFF"/>
                </a:solidFill>
              </a:defRPr>
            </a:lvl1pPr>
          </a:lstStyle>
          <a:p>
            <a:r>
              <a:rPr lang="en-US" dirty="0" smtClean="0"/>
              <a:t>P-</a:t>
            </a:r>
            <a:fld id="{8ACD3EE5-2EC9-444A-A808-DA5088DE8573}" type="slidenum">
              <a:rPr lang="en-US" smtClean="0"/>
              <a:pPr/>
              <a:t>‹#›</a:t>
            </a:fld>
            <a:endParaRPr lang="en-US" dirty="0"/>
          </a:p>
        </p:txBody>
      </p:sp>
    </p:spTree>
    <p:extLst>
      <p:ext uri="{BB962C8B-B14F-4D97-AF65-F5344CB8AC3E}">
        <p14:creationId xmlns:p14="http://schemas.microsoft.com/office/powerpoint/2010/main" val="60177855"/>
      </p:ext>
    </p:extLst>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71467" y="993421"/>
            <a:ext cx="1078743" cy="536222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9022" y="993420"/>
            <a:ext cx="8602133" cy="536222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084740" y="6446318"/>
            <a:ext cx="2228850" cy="365125"/>
          </a:xfrm>
          <a:prstGeom prst="rect">
            <a:avLst/>
          </a:prstGeom>
        </p:spPr>
        <p:txBody>
          <a:bodyPr/>
          <a:lstStyle/>
          <a:p>
            <a:fld id="{98166F07-F592-7042-B2AC-65ADDD2304B2}" type="datetime1">
              <a:rPr lang="ja-JP" altLang="en-US" smtClean="0"/>
              <a:t>2014/06/04</a:t>
            </a:fld>
            <a:endParaRPr lang="en-US"/>
          </a:p>
        </p:txBody>
      </p:sp>
      <p:sp>
        <p:nvSpPr>
          <p:cNvPr id="5" name="Footer Placeholder 4"/>
          <p:cNvSpPr>
            <a:spLocks noGrp="1"/>
          </p:cNvSpPr>
          <p:nvPr>
            <p:ph type="ftr" sz="quarter" idx="11"/>
          </p:nvPr>
        </p:nvSpPr>
        <p:spPr>
          <a:xfrm>
            <a:off x="5486400" y="6446318"/>
            <a:ext cx="2809875"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469085" y="6446318"/>
            <a:ext cx="1381125" cy="365125"/>
          </a:xfrm>
          <a:prstGeom prst="rect">
            <a:avLst/>
          </a:prstGeom>
        </p:spPr>
        <p:txBody>
          <a:bodyPr/>
          <a:lstStyle/>
          <a:p>
            <a:fld id="{8ACD3EE5-2EC9-444A-A808-DA5088DE8573}" type="slidenum">
              <a:rPr lang="en-US" smtClean="0"/>
              <a:t>‹#›</a:t>
            </a:fld>
            <a:endParaRPr lang="en-US"/>
          </a:p>
        </p:txBody>
      </p:sp>
    </p:spTree>
    <p:extLst>
      <p:ext uri="{BB962C8B-B14F-4D97-AF65-F5344CB8AC3E}">
        <p14:creationId xmlns:p14="http://schemas.microsoft.com/office/powerpoint/2010/main" val="97978924"/>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6751" y="0"/>
            <a:ext cx="6230181" cy="915410"/>
          </a:xfrm>
        </p:spPr>
        <p:txBody>
          <a:bodyPr/>
          <a:lstStyle>
            <a:lvl1pPr>
              <a:defRPr sz="2600">
                <a:latin typeface="游ゴシック" panose="020B0400000000000000" pitchFamily="50" charset="-128"/>
                <a:ea typeface="游ゴシック" panose="020B0400000000000000" pitchFamily="50" charset="-128"/>
              </a:defRPr>
            </a:lvl1pPr>
          </a:lstStyle>
          <a:p>
            <a:r>
              <a:rPr lang="en-US" smtClean="0"/>
              <a:t>Click to edit Master title style</a:t>
            </a:r>
            <a:endParaRPr lang="en-US"/>
          </a:p>
        </p:txBody>
      </p:sp>
      <p:sp>
        <p:nvSpPr>
          <p:cNvPr id="3" name="Content Placeholder 2"/>
          <p:cNvSpPr>
            <a:spLocks noGrp="1"/>
          </p:cNvSpPr>
          <p:nvPr>
            <p:ph idx="1"/>
          </p:nvPr>
        </p:nvSpPr>
        <p:spPr/>
        <p:txBody>
          <a:bodyPr>
            <a:normAutofit/>
          </a:bodyPr>
          <a:lstStyle>
            <a:lvl1pPr marL="0" indent="0">
              <a:lnSpc>
                <a:spcPct val="150000"/>
              </a:lnSpc>
              <a:buFontTx/>
              <a:buNone/>
              <a:defRPr sz="1600">
                <a:latin typeface="游ゴシック" panose="020B0400000000000000" pitchFamily="50" charset="-128"/>
                <a:ea typeface="游ゴシック" panose="020B0400000000000000" pitchFamily="50" charset="-128"/>
              </a:defRPr>
            </a:lvl1pPr>
            <a:lvl2pPr marL="371475" indent="0">
              <a:lnSpc>
                <a:spcPct val="150000"/>
              </a:lnSpc>
              <a:buFontTx/>
              <a:buNone/>
              <a:defRPr sz="1600">
                <a:latin typeface="游ゴシック" panose="020B0400000000000000" pitchFamily="50" charset="-128"/>
                <a:ea typeface="游ゴシック" panose="020B0400000000000000" pitchFamily="50" charset="-128"/>
              </a:defRPr>
            </a:lvl2pPr>
            <a:lvl3pPr marL="742950" indent="0">
              <a:lnSpc>
                <a:spcPct val="150000"/>
              </a:lnSpc>
              <a:buFontTx/>
              <a:buNone/>
              <a:defRPr sz="1600">
                <a:latin typeface="游ゴシック" panose="020B0400000000000000" pitchFamily="50" charset="-128"/>
                <a:ea typeface="游ゴシック" panose="020B0400000000000000" pitchFamily="50" charset="-128"/>
              </a:defRPr>
            </a:lvl3pPr>
            <a:lvl4pPr marL="1114425" indent="0">
              <a:lnSpc>
                <a:spcPct val="150000"/>
              </a:lnSpc>
              <a:buFontTx/>
              <a:buNone/>
              <a:defRPr sz="1600">
                <a:latin typeface="游ゴシック" panose="020B0400000000000000" pitchFamily="50" charset="-128"/>
                <a:ea typeface="游ゴシック" panose="020B0400000000000000" pitchFamily="50" charset="-128"/>
              </a:defRPr>
            </a:lvl4pPr>
            <a:lvl5pPr marL="1485900" indent="0">
              <a:lnSpc>
                <a:spcPct val="150000"/>
              </a:lnSpc>
              <a:buFontTx/>
              <a:buNone/>
              <a:defRPr sz="1600">
                <a:latin typeface="游ゴシック" panose="020B0400000000000000" pitchFamily="50" charset="-128"/>
                <a:ea typeface="游ゴシック" panose="020B0400000000000000" pitchFamily="50" charset="-128"/>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3084740" y="6446318"/>
            <a:ext cx="2228850" cy="365125"/>
          </a:xfrm>
          <a:prstGeom prst="rect">
            <a:avLst/>
          </a:prstGeom>
        </p:spPr>
        <p:txBody>
          <a:bodyPr/>
          <a:lstStyle/>
          <a:p>
            <a:fld id="{27A8B63C-896D-A541-A6C5-288319E5B9D4}" type="datetime1">
              <a:rPr lang="ja-JP" altLang="en-US" smtClean="0"/>
              <a:t>2014/06/04</a:t>
            </a:fld>
            <a:endParaRPr lang="en-US"/>
          </a:p>
        </p:txBody>
      </p:sp>
      <p:sp>
        <p:nvSpPr>
          <p:cNvPr id="5" name="Footer Placeholder 4"/>
          <p:cNvSpPr>
            <a:spLocks noGrp="1"/>
          </p:cNvSpPr>
          <p:nvPr>
            <p:ph type="ftr" sz="quarter" idx="11"/>
          </p:nvPr>
        </p:nvSpPr>
        <p:spPr>
          <a:xfrm>
            <a:off x="5486400" y="6446318"/>
            <a:ext cx="2809875"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469085" y="6446318"/>
            <a:ext cx="1381125" cy="365125"/>
          </a:xfrm>
          <a:prstGeom prst="rect">
            <a:avLst/>
          </a:prstGeom>
        </p:spPr>
        <p:txBody>
          <a:bodyPr/>
          <a:lstStyle/>
          <a:p>
            <a:fld id="{8ACD3EE5-2EC9-444A-A808-DA5088DE8573}" type="slidenum">
              <a:rPr lang="en-US" smtClean="0"/>
              <a:t>‹#›</a:t>
            </a:fld>
            <a:endParaRPr lang="en-US"/>
          </a:p>
        </p:txBody>
      </p:sp>
    </p:spTree>
    <p:extLst>
      <p:ext uri="{BB962C8B-B14F-4D97-AF65-F5344CB8AC3E}">
        <p14:creationId xmlns:p14="http://schemas.microsoft.com/office/powerpoint/2010/main" val="55146041"/>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10543" y="1388520"/>
            <a:ext cx="7139667" cy="1417569"/>
          </a:xfrm>
        </p:spPr>
        <p:txBody>
          <a:bodyPr anchor="b"/>
          <a:lstStyle>
            <a:lvl1pPr>
              <a:defRPr sz="4875"/>
            </a:lvl1pPr>
          </a:lstStyle>
          <a:p>
            <a:r>
              <a:rPr lang="en-US" smtClean="0"/>
              <a:t>Click to edit Master title style</a:t>
            </a:r>
            <a:endParaRPr lang="en-US"/>
          </a:p>
        </p:txBody>
      </p:sp>
      <p:sp>
        <p:nvSpPr>
          <p:cNvPr id="3" name="Text Placeholder 2"/>
          <p:cNvSpPr>
            <a:spLocks noGrp="1"/>
          </p:cNvSpPr>
          <p:nvPr>
            <p:ph type="body" idx="1"/>
          </p:nvPr>
        </p:nvSpPr>
        <p:spPr>
          <a:xfrm>
            <a:off x="2710543" y="2967494"/>
            <a:ext cx="7139667" cy="407077"/>
          </a:xfrm>
        </p:spPr>
        <p:txBody>
          <a:bodyPr/>
          <a:lstStyle>
            <a:lvl1pPr marL="0" indent="0">
              <a:buNone/>
              <a:defRPr sz="1950">
                <a:solidFill>
                  <a:schemeClr val="tx1">
                    <a:tint val="75000"/>
                  </a:schemeClr>
                </a:solidFill>
              </a:defRPr>
            </a:lvl1pPr>
            <a:lvl2pPr marL="371475" indent="0">
              <a:buNone/>
              <a:defRPr sz="1625">
                <a:solidFill>
                  <a:schemeClr val="tx1">
                    <a:tint val="75000"/>
                  </a:schemeClr>
                </a:solidFill>
              </a:defRPr>
            </a:lvl2pPr>
            <a:lvl3pPr marL="742950" indent="0">
              <a:buNone/>
              <a:defRPr sz="1463">
                <a:solidFill>
                  <a:schemeClr val="tx1">
                    <a:tint val="75000"/>
                  </a:schemeClr>
                </a:solidFill>
              </a:defRPr>
            </a:lvl3pPr>
            <a:lvl4pPr marL="1114425" indent="0">
              <a:buNone/>
              <a:defRPr sz="1300">
                <a:solidFill>
                  <a:schemeClr val="tx1">
                    <a:tint val="75000"/>
                  </a:schemeClr>
                </a:solidFill>
              </a:defRPr>
            </a:lvl4pPr>
            <a:lvl5pPr marL="1485900" indent="0">
              <a:buNone/>
              <a:defRPr sz="1300">
                <a:solidFill>
                  <a:schemeClr val="tx1">
                    <a:tint val="75000"/>
                  </a:schemeClr>
                </a:solidFill>
              </a:defRPr>
            </a:lvl5pPr>
            <a:lvl6pPr marL="1857375" indent="0">
              <a:buNone/>
              <a:defRPr sz="1300">
                <a:solidFill>
                  <a:schemeClr val="tx1">
                    <a:tint val="75000"/>
                  </a:schemeClr>
                </a:solidFill>
              </a:defRPr>
            </a:lvl6pPr>
            <a:lvl7pPr marL="2228850" indent="0">
              <a:buNone/>
              <a:defRPr sz="1300">
                <a:solidFill>
                  <a:schemeClr val="tx1">
                    <a:tint val="75000"/>
                  </a:schemeClr>
                </a:solidFill>
              </a:defRPr>
            </a:lvl7pPr>
            <a:lvl8pPr marL="2600325" indent="0">
              <a:buNone/>
              <a:defRPr sz="1300">
                <a:solidFill>
                  <a:schemeClr val="tx1">
                    <a:tint val="75000"/>
                  </a:schemeClr>
                </a:solidFill>
              </a:defRPr>
            </a:lvl8pPr>
            <a:lvl9pPr marL="2971800" indent="0">
              <a:buNone/>
              <a:defRPr sz="13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3084740" y="6446318"/>
            <a:ext cx="2228850" cy="365125"/>
          </a:xfrm>
          <a:prstGeom prst="rect">
            <a:avLst/>
          </a:prstGeom>
        </p:spPr>
        <p:txBody>
          <a:bodyPr/>
          <a:lstStyle/>
          <a:p>
            <a:fld id="{A51EF171-EBA4-324D-814C-56B25C35B22D}" type="datetime1">
              <a:rPr lang="ja-JP" altLang="en-US" smtClean="0"/>
              <a:t>2014/06/04</a:t>
            </a:fld>
            <a:endParaRPr lang="en-US"/>
          </a:p>
        </p:txBody>
      </p:sp>
      <p:sp>
        <p:nvSpPr>
          <p:cNvPr id="5" name="Footer Placeholder 4"/>
          <p:cNvSpPr>
            <a:spLocks noGrp="1"/>
          </p:cNvSpPr>
          <p:nvPr>
            <p:ph type="ftr" sz="quarter" idx="11"/>
          </p:nvPr>
        </p:nvSpPr>
        <p:spPr>
          <a:xfrm>
            <a:off x="5486400" y="6446318"/>
            <a:ext cx="2809875"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469085" y="6446318"/>
            <a:ext cx="1381125" cy="365125"/>
          </a:xfrm>
          <a:prstGeom prst="rect">
            <a:avLst/>
          </a:prstGeom>
        </p:spPr>
        <p:txBody>
          <a:bodyPr/>
          <a:lstStyle/>
          <a:p>
            <a:fld id="{8ACD3EE5-2EC9-444A-A808-DA5088DE8573}" type="slidenum">
              <a:rPr lang="en-US" smtClean="0"/>
              <a:t>‹#›</a:t>
            </a:fld>
            <a:endParaRPr lang="en-US"/>
          </a:p>
        </p:txBody>
      </p:sp>
      <p:sp>
        <p:nvSpPr>
          <p:cNvPr id="7" name="Text Placeholder 2"/>
          <p:cNvSpPr>
            <a:spLocks noGrp="1"/>
          </p:cNvSpPr>
          <p:nvPr>
            <p:ph type="body" idx="13" hasCustomPrompt="1"/>
          </p:nvPr>
        </p:nvSpPr>
        <p:spPr>
          <a:xfrm>
            <a:off x="4199165" y="5674297"/>
            <a:ext cx="2486026" cy="407077"/>
          </a:xfrm>
        </p:spPr>
        <p:txBody>
          <a:bodyPr/>
          <a:lstStyle>
            <a:lvl1pPr marL="0" indent="0">
              <a:buNone/>
              <a:defRPr sz="1950">
                <a:solidFill>
                  <a:schemeClr val="tx1">
                    <a:tint val="75000"/>
                  </a:schemeClr>
                </a:solidFill>
              </a:defRPr>
            </a:lvl1pPr>
            <a:lvl2pPr marL="371475" indent="0">
              <a:buNone/>
              <a:defRPr sz="1625">
                <a:solidFill>
                  <a:schemeClr val="tx1">
                    <a:tint val="75000"/>
                  </a:schemeClr>
                </a:solidFill>
              </a:defRPr>
            </a:lvl2pPr>
            <a:lvl3pPr marL="742950" indent="0">
              <a:buNone/>
              <a:defRPr sz="1463">
                <a:solidFill>
                  <a:schemeClr val="tx1">
                    <a:tint val="75000"/>
                  </a:schemeClr>
                </a:solidFill>
              </a:defRPr>
            </a:lvl3pPr>
            <a:lvl4pPr marL="1114425" indent="0">
              <a:buNone/>
              <a:defRPr sz="1300">
                <a:solidFill>
                  <a:schemeClr val="tx1">
                    <a:tint val="75000"/>
                  </a:schemeClr>
                </a:solidFill>
              </a:defRPr>
            </a:lvl4pPr>
            <a:lvl5pPr marL="1485900" indent="0">
              <a:buNone/>
              <a:defRPr sz="1300">
                <a:solidFill>
                  <a:schemeClr val="tx1">
                    <a:tint val="75000"/>
                  </a:schemeClr>
                </a:solidFill>
              </a:defRPr>
            </a:lvl5pPr>
            <a:lvl6pPr marL="1857375" indent="0">
              <a:buNone/>
              <a:defRPr sz="1300">
                <a:solidFill>
                  <a:schemeClr val="tx1">
                    <a:tint val="75000"/>
                  </a:schemeClr>
                </a:solidFill>
              </a:defRPr>
            </a:lvl6pPr>
            <a:lvl7pPr marL="2228850" indent="0">
              <a:buNone/>
              <a:defRPr sz="1300">
                <a:solidFill>
                  <a:schemeClr val="tx1">
                    <a:tint val="75000"/>
                  </a:schemeClr>
                </a:solidFill>
              </a:defRPr>
            </a:lvl7pPr>
            <a:lvl8pPr marL="2600325" indent="0">
              <a:buNone/>
              <a:defRPr sz="1300">
                <a:solidFill>
                  <a:schemeClr val="tx1">
                    <a:tint val="75000"/>
                  </a:schemeClr>
                </a:solidFill>
              </a:defRPr>
            </a:lvl8pPr>
            <a:lvl9pPr marL="2971800" indent="0">
              <a:buNone/>
              <a:defRPr sz="1300">
                <a:solidFill>
                  <a:schemeClr val="tx1">
                    <a:tint val="75000"/>
                  </a:schemeClr>
                </a:solidFill>
              </a:defRPr>
            </a:lvl9pPr>
          </a:lstStyle>
          <a:p>
            <a:pPr lvl="0"/>
            <a:r>
              <a:rPr lang="ja-JP" altLang="en-US" dirty="0" smtClean="0"/>
              <a:t>株式会社ディーゴ</a:t>
            </a:r>
            <a:endParaRPr lang="en-US" dirty="0" smtClean="0"/>
          </a:p>
        </p:txBody>
      </p:sp>
    </p:spTree>
    <p:extLst>
      <p:ext uri="{BB962C8B-B14F-4D97-AF65-F5344CB8AC3E}">
        <p14:creationId xmlns:p14="http://schemas.microsoft.com/office/powerpoint/2010/main" val="908861938"/>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36751" y="0"/>
            <a:ext cx="6230181" cy="91541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66184" y="1050087"/>
            <a:ext cx="4830101" cy="526155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020109" y="1050087"/>
            <a:ext cx="4830101" cy="526155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a:xfrm>
            <a:off x="3084740" y="6446318"/>
            <a:ext cx="2228850" cy="365125"/>
          </a:xfrm>
          <a:prstGeom prst="rect">
            <a:avLst/>
          </a:prstGeom>
        </p:spPr>
        <p:txBody>
          <a:bodyPr/>
          <a:lstStyle/>
          <a:p>
            <a:fld id="{739FB1C3-02FC-A54D-B52F-8174AE008441}" type="datetime1">
              <a:rPr lang="ja-JP" altLang="en-US" smtClean="0"/>
              <a:t>2014/06/04</a:t>
            </a:fld>
            <a:endParaRPr lang="en-US"/>
          </a:p>
        </p:txBody>
      </p:sp>
      <p:sp>
        <p:nvSpPr>
          <p:cNvPr id="6" name="Footer Placeholder 5"/>
          <p:cNvSpPr>
            <a:spLocks noGrp="1"/>
          </p:cNvSpPr>
          <p:nvPr>
            <p:ph type="ftr" sz="quarter" idx="11"/>
          </p:nvPr>
        </p:nvSpPr>
        <p:spPr>
          <a:xfrm>
            <a:off x="5486400" y="6446318"/>
            <a:ext cx="2809875"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469085" y="6446318"/>
            <a:ext cx="1381125" cy="365125"/>
          </a:xfrm>
          <a:prstGeom prst="rect">
            <a:avLst/>
          </a:prstGeom>
        </p:spPr>
        <p:txBody>
          <a:bodyPr/>
          <a:lstStyle>
            <a:lvl1pPr>
              <a:defRPr>
                <a:solidFill>
                  <a:srgbClr val="FFFFFF"/>
                </a:solidFill>
              </a:defRPr>
            </a:lvl1pPr>
          </a:lstStyle>
          <a:p>
            <a:r>
              <a:rPr lang="en-US" dirty="0" smtClean="0"/>
              <a:t>P-</a:t>
            </a:r>
            <a:fld id="{8ACD3EE5-2EC9-444A-A808-DA5088DE8573}" type="slidenum">
              <a:rPr lang="en-US" smtClean="0"/>
              <a:pPr/>
              <a:t>‹#›</a:t>
            </a:fld>
            <a:endParaRPr lang="en-US" dirty="0"/>
          </a:p>
        </p:txBody>
      </p:sp>
    </p:spTree>
    <p:extLst>
      <p:ext uri="{BB962C8B-B14F-4D97-AF65-F5344CB8AC3E}">
        <p14:creationId xmlns:p14="http://schemas.microsoft.com/office/powerpoint/2010/main" val="2251149872"/>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728" y="3881"/>
            <a:ext cx="6011983" cy="910519"/>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48945" y="1084263"/>
            <a:ext cx="4817828" cy="947208"/>
          </a:xfrm>
        </p:spPr>
        <p:txBody>
          <a:bodyPr anchor="b"/>
          <a:lstStyle>
            <a:lvl1pPr marL="0" indent="0">
              <a:buNone/>
              <a:defRPr sz="1950" b="1"/>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lang="en-US" smtClean="0"/>
              <a:t>Click to edit Master text styles</a:t>
            </a:r>
          </a:p>
        </p:txBody>
      </p:sp>
      <p:sp>
        <p:nvSpPr>
          <p:cNvPr id="4" name="Content Placeholder 3"/>
          <p:cNvSpPr>
            <a:spLocks noGrp="1"/>
          </p:cNvSpPr>
          <p:nvPr>
            <p:ph sz="half" idx="2"/>
          </p:nvPr>
        </p:nvSpPr>
        <p:spPr>
          <a:xfrm>
            <a:off x="72729" y="2073886"/>
            <a:ext cx="4800302" cy="428175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008655" y="1084263"/>
            <a:ext cx="4841555" cy="947208"/>
          </a:xfrm>
        </p:spPr>
        <p:txBody>
          <a:bodyPr anchor="b"/>
          <a:lstStyle>
            <a:lvl1pPr marL="0" indent="0">
              <a:buNone/>
              <a:defRPr sz="1950" b="1"/>
            </a:lvl1pPr>
            <a:lvl2pPr marL="371475" indent="0">
              <a:buNone/>
              <a:defRPr sz="1625" b="1"/>
            </a:lvl2pPr>
            <a:lvl3pPr marL="742950" indent="0">
              <a:buNone/>
              <a:defRPr sz="1463" b="1"/>
            </a:lvl3pPr>
            <a:lvl4pPr marL="1114425" indent="0">
              <a:buNone/>
              <a:defRPr sz="1300" b="1"/>
            </a:lvl4pPr>
            <a:lvl5pPr marL="1485900" indent="0">
              <a:buNone/>
              <a:defRPr sz="1300" b="1"/>
            </a:lvl5pPr>
            <a:lvl6pPr marL="1857375" indent="0">
              <a:buNone/>
              <a:defRPr sz="1300" b="1"/>
            </a:lvl6pPr>
            <a:lvl7pPr marL="2228850" indent="0">
              <a:buNone/>
              <a:defRPr sz="1300" b="1"/>
            </a:lvl7pPr>
            <a:lvl8pPr marL="2600325" indent="0">
              <a:buNone/>
              <a:defRPr sz="1300" b="1"/>
            </a:lvl8pPr>
            <a:lvl9pPr marL="2971800" indent="0">
              <a:buNone/>
              <a:defRPr sz="1300" b="1"/>
            </a:lvl9pPr>
          </a:lstStyle>
          <a:p>
            <a:pPr lvl="0"/>
            <a:r>
              <a:rPr lang="en-US" smtClean="0"/>
              <a:t>Click to edit Master text styles</a:t>
            </a:r>
          </a:p>
        </p:txBody>
      </p:sp>
      <p:sp>
        <p:nvSpPr>
          <p:cNvPr id="6" name="Content Placeholder 5"/>
          <p:cNvSpPr>
            <a:spLocks noGrp="1"/>
          </p:cNvSpPr>
          <p:nvPr>
            <p:ph sz="quarter" idx="4"/>
          </p:nvPr>
        </p:nvSpPr>
        <p:spPr>
          <a:xfrm>
            <a:off x="5014912" y="2073886"/>
            <a:ext cx="4835297" cy="428175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a:xfrm>
            <a:off x="3084740" y="6446318"/>
            <a:ext cx="2228850" cy="365125"/>
          </a:xfrm>
          <a:prstGeom prst="rect">
            <a:avLst/>
          </a:prstGeom>
        </p:spPr>
        <p:txBody>
          <a:bodyPr/>
          <a:lstStyle/>
          <a:p>
            <a:fld id="{AD2E1513-E876-B74A-A57C-ECA17CB9A7D9}" type="datetime1">
              <a:rPr lang="ja-JP" altLang="en-US" smtClean="0"/>
              <a:t>2014/06/04</a:t>
            </a:fld>
            <a:endParaRPr lang="en-US"/>
          </a:p>
        </p:txBody>
      </p:sp>
      <p:sp>
        <p:nvSpPr>
          <p:cNvPr id="8" name="Footer Placeholder 7"/>
          <p:cNvSpPr>
            <a:spLocks noGrp="1"/>
          </p:cNvSpPr>
          <p:nvPr>
            <p:ph type="ftr" sz="quarter" idx="11"/>
          </p:nvPr>
        </p:nvSpPr>
        <p:spPr>
          <a:xfrm>
            <a:off x="5486400" y="6446318"/>
            <a:ext cx="2809875"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469085" y="6446318"/>
            <a:ext cx="1381125" cy="365125"/>
          </a:xfrm>
          <a:prstGeom prst="rect">
            <a:avLst/>
          </a:prstGeom>
        </p:spPr>
        <p:txBody>
          <a:bodyPr/>
          <a:lstStyle>
            <a:lvl1pPr>
              <a:defRPr>
                <a:solidFill>
                  <a:srgbClr val="FFFFFF"/>
                </a:solidFill>
              </a:defRPr>
            </a:lvl1pPr>
          </a:lstStyle>
          <a:p>
            <a:r>
              <a:rPr lang="en-US" dirty="0" smtClean="0"/>
              <a:t>P-</a:t>
            </a:r>
            <a:fld id="{8ACD3EE5-2EC9-444A-A808-DA5088DE8573}" type="slidenum">
              <a:rPr lang="en-US" smtClean="0"/>
              <a:pPr/>
              <a:t>‹#›</a:t>
            </a:fld>
            <a:endParaRPr lang="en-US" dirty="0"/>
          </a:p>
        </p:txBody>
      </p:sp>
    </p:spTree>
    <p:extLst>
      <p:ext uri="{BB962C8B-B14F-4D97-AF65-F5344CB8AC3E}">
        <p14:creationId xmlns:p14="http://schemas.microsoft.com/office/powerpoint/2010/main" val="1292867743"/>
      </p:ext>
    </p:extLst>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3084740" y="6446318"/>
            <a:ext cx="2228850" cy="365125"/>
          </a:xfrm>
          <a:prstGeom prst="rect">
            <a:avLst/>
          </a:prstGeom>
        </p:spPr>
        <p:txBody>
          <a:bodyPr/>
          <a:lstStyle/>
          <a:p>
            <a:fld id="{C64D0D73-A961-2042-A9D5-9A275D6F0800}" type="datetime1">
              <a:rPr lang="ja-JP" altLang="en-US" smtClean="0"/>
              <a:t>2014/06/04</a:t>
            </a:fld>
            <a:endParaRPr lang="en-US"/>
          </a:p>
        </p:txBody>
      </p:sp>
      <p:sp>
        <p:nvSpPr>
          <p:cNvPr id="4" name="Footer Placeholder 3"/>
          <p:cNvSpPr>
            <a:spLocks noGrp="1"/>
          </p:cNvSpPr>
          <p:nvPr>
            <p:ph type="ftr" sz="quarter" idx="11"/>
          </p:nvPr>
        </p:nvSpPr>
        <p:spPr>
          <a:xfrm>
            <a:off x="5486400" y="6446318"/>
            <a:ext cx="2809875"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469085" y="6446318"/>
            <a:ext cx="1381125" cy="365125"/>
          </a:xfrm>
          <a:prstGeom prst="rect">
            <a:avLst/>
          </a:prstGeom>
        </p:spPr>
        <p:txBody>
          <a:bodyPr/>
          <a:lstStyle>
            <a:lvl1pPr>
              <a:defRPr>
                <a:solidFill>
                  <a:srgbClr val="FFFFFF"/>
                </a:solidFill>
              </a:defRPr>
            </a:lvl1pPr>
          </a:lstStyle>
          <a:p>
            <a:r>
              <a:rPr lang="en-US" dirty="0" smtClean="0"/>
              <a:t>P-</a:t>
            </a:r>
            <a:fld id="{8ACD3EE5-2EC9-444A-A808-DA5088DE8573}" type="slidenum">
              <a:rPr lang="en-US" smtClean="0"/>
              <a:pPr/>
              <a:t>‹#›</a:t>
            </a:fld>
            <a:endParaRPr lang="en-US" dirty="0"/>
          </a:p>
        </p:txBody>
      </p:sp>
    </p:spTree>
    <p:extLst>
      <p:ext uri="{BB962C8B-B14F-4D97-AF65-F5344CB8AC3E}">
        <p14:creationId xmlns:p14="http://schemas.microsoft.com/office/powerpoint/2010/main" val="514102303"/>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3084740" y="6446318"/>
            <a:ext cx="2228850" cy="365125"/>
          </a:xfrm>
          <a:prstGeom prst="rect">
            <a:avLst/>
          </a:prstGeom>
        </p:spPr>
        <p:txBody>
          <a:bodyPr/>
          <a:lstStyle/>
          <a:p>
            <a:fld id="{5D6C4C33-5EE6-FD41-AB73-761E3EA7AC5C}" type="datetime1">
              <a:rPr lang="ja-JP" altLang="en-US" smtClean="0"/>
              <a:t>2014/06/04</a:t>
            </a:fld>
            <a:endParaRPr lang="en-US"/>
          </a:p>
        </p:txBody>
      </p:sp>
      <p:sp>
        <p:nvSpPr>
          <p:cNvPr id="3" name="Footer Placeholder 2"/>
          <p:cNvSpPr>
            <a:spLocks noGrp="1"/>
          </p:cNvSpPr>
          <p:nvPr>
            <p:ph type="ftr" sz="quarter" idx="11"/>
          </p:nvPr>
        </p:nvSpPr>
        <p:spPr>
          <a:xfrm>
            <a:off x="5486400" y="6446318"/>
            <a:ext cx="2809875"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469085" y="6446318"/>
            <a:ext cx="1381125" cy="365125"/>
          </a:xfrm>
          <a:prstGeom prst="rect">
            <a:avLst/>
          </a:prstGeom>
        </p:spPr>
        <p:txBody>
          <a:bodyPr/>
          <a:lstStyle/>
          <a:p>
            <a:fld id="{8ACD3EE5-2EC9-444A-A808-DA5088DE8573}" type="slidenum">
              <a:rPr lang="en-US" smtClean="0"/>
              <a:t>‹#›</a:t>
            </a:fld>
            <a:endParaRPr lang="en-US"/>
          </a:p>
        </p:txBody>
      </p:sp>
    </p:spTree>
    <p:extLst>
      <p:ext uri="{BB962C8B-B14F-4D97-AF65-F5344CB8AC3E}">
        <p14:creationId xmlns:p14="http://schemas.microsoft.com/office/powerpoint/2010/main" val="301598877"/>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4528" y="85545"/>
            <a:ext cx="5075784" cy="822859"/>
          </a:xfrm>
        </p:spPr>
        <p:txBody>
          <a:bodyPr anchor="b"/>
          <a:lstStyle>
            <a:lvl1pPr>
              <a:defRPr sz="2600"/>
            </a:lvl1pPr>
          </a:lstStyle>
          <a:p>
            <a:r>
              <a:rPr lang="en-US" smtClean="0"/>
              <a:t>Click to edit Master title style</a:t>
            </a:r>
            <a:endParaRPr lang="en-US"/>
          </a:p>
        </p:txBody>
      </p:sp>
      <p:sp>
        <p:nvSpPr>
          <p:cNvPr id="3" name="Content Placeholder 2"/>
          <p:cNvSpPr>
            <a:spLocks noGrp="1"/>
          </p:cNvSpPr>
          <p:nvPr>
            <p:ph idx="1"/>
          </p:nvPr>
        </p:nvSpPr>
        <p:spPr>
          <a:xfrm>
            <a:off x="4560711" y="1207939"/>
            <a:ext cx="5289499" cy="5140475"/>
          </a:xfrm>
        </p:spPr>
        <p:txBody>
          <a:bodyPr/>
          <a:lstStyle>
            <a:lvl1pPr>
              <a:defRPr sz="2600"/>
            </a:lvl1pPr>
            <a:lvl2pPr>
              <a:defRPr sz="2275"/>
            </a:lvl2pPr>
            <a:lvl3pPr>
              <a:defRPr sz="1950"/>
            </a:lvl3pPr>
            <a:lvl4pPr>
              <a:defRPr sz="1625"/>
            </a:lvl4pPr>
            <a:lvl5pPr>
              <a:defRPr sz="1625"/>
            </a:lvl5pPr>
            <a:lvl6pPr>
              <a:defRPr sz="1625"/>
            </a:lvl6pPr>
            <a:lvl7pPr>
              <a:defRPr sz="1625"/>
            </a:lvl7pPr>
            <a:lvl8pPr>
              <a:defRPr sz="1625"/>
            </a:lvl8pPr>
            <a:lvl9pPr>
              <a:defRPr sz="162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94527" y="2542822"/>
            <a:ext cx="4342005" cy="3811588"/>
          </a:xfrm>
        </p:spPr>
        <p:txBody>
          <a:bodyPr/>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a:r>
              <a:rPr lang="en-US" smtClean="0"/>
              <a:t>Click to edit Master text styles</a:t>
            </a:r>
          </a:p>
        </p:txBody>
      </p:sp>
      <p:sp>
        <p:nvSpPr>
          <p:cNvPr id="5" name="Date Placeholder 4"/>
          <p:cNvSpPr>
            <a:spLocks noGrp="1"/>
          </p:cNvSpPr>
          <p:nvPr>
            <p:ph type="dt" sz="half" idx="10"/>
          </p:nvPr>
        </p:nvSpPr>
        <p:spPr>
          <a:xfrm>
            <a:off x="3084740" y="6446318"/>
            <a:ext cx="2228850" cy="365125"/>
          </a:xfrm>
          <a:prstGeom prst="rect">
            <a:avLst/>
          </a:prstGeom>
        </p:spPr>
        <p:txBody>
          <a:bodyPr/>
          <a:lstStyle/>
          <a:p>
            <a:fld id="{40BFD826-386C-734B-9190-BDD9BA4657E9}" type="datetime1">
              <a:rPr lang="ja-JP" altLang="en-US" smtClean="0"/>
              <a:t>2014/06/04</a:t>
            </a:fld>
            <a:endParaRPr lang="en-US"/>
          </a:p>
        </p:txBody>
      </p:sp>
      <p:sp>
        <p:nvSpPr>
          <p:cNvPr id="6" name="Footer Placeholder 5"/>
          <p:cNvSpPr>
            <a:spLocks noGrp="1"/>
          </p:cNvSpPr>
          <p:nvPr>
            <p:ph type="ftr" sz="quarter" idx="11"/>
          </p:nvPr>
        </p:nvSpPr>
        <p:spPr>
          <a:xfrm>
            <a:off x="5486400" y="6446318"/>
            <a:ext cx="2809875"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469085" y="6446318"/>
            <a:ext cx="1381125" cy="365125"/>
          </a:xfrm>
          <a:prstGeom prst="rect">
            <a:avLst/>
          </a:prstGeom>
        </p:spPr>
        <p:txBody>
          <a:bodyPr/>
          <a:lstStyle/>
          <a:p>
            <a:fld id="{8ACD3EE5-2EC9-444A-A808-DA5088DE8573}" type="slidenum">
              <a:rPr lang="en-US" smtClean="0"/>
              <a:t>‹#›</a:t>
            </a:fld>
            <a:endParaRPr lang="en-US"/>
          </a:p>
        </p:txBody>
      </p:sp>
    </p:spTree>
    <p:extLst>
      <p:ext uri="{BB962C8B-B14F-4D97-AF65-F5344CB8AC3E}">
        <p14:creationId xmlns:p14="http://schemas.microsoft.com/office/powerpoint/2010/main" val="2870440180"/>
      </p:ext>
    </p:extLst>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5306" y="0"/>
            <a:ext cx="3934827" cy="903111"/>
          </a:xfrm>
        </p:spPr>
        <p:txBody>
          <a:bodyPr anchor="b"/>
          <a:lstStyle>
            <a:lvl1pPr>
              <a:defRPr sz="2600"/>
            </a:lvl1pPr>
          </a:lstStyle>
          <a:p>
            <a:r>
              <a:rPr lang="en-US" smtClean="0"/>
              <a:t>Click to edit Master title style</a:t>
            </a:r>
            <a:endParaRPr lang="en-US"/>
          </a:p>
        </p:txBody>
      </p:sp>
      <p:sp>
        <p:nvSpPr>
          <p:cNvPr id="3" name="Picture Placeholder 2"/>
          <p:cNvSpPr>
            <a:spLocks noGrp="1"/>
          </p:cNvSpPr>
          <p:nvPr>
            <p:ph type="pic" idx="1"/>
          </p:nvPr>
        </p:nvSpPr>
        <p:spPr>
          <a:xfrm>
            <a:off x="4493561" y="1202801"/>
            <a:ext cx="5277723" cy="5129031"/>
          </a:xfrm>
        </p:spPr>
        <p:txBody>
          <a:bodyPr/>
          <a:lstStyle>
            <a:lvl1pPr marL="0" indent="0">
              <a:buNone/>
              <a:defRPr sz="2600"/>
            </a:lvl1pPr>
            <a:lvl2pPr marL="371475" indent="0">
              <a:buNone/>
              <a:defRPr sz="2275"/>
            </a:lvl2pPr>
            <a:lvl3pPr marL="742950" indent="0">
              <a:buNone/>
              <a:defRPr sz="1950"/>
            </a:lvl3pPr>
            <a:lvl4pPr marL="1114425" indent="0">
              <a:buNone/>
              <a:defRPr sz="1625"/>
            </a:lvl4pPr>
            <a:lvl5pPr marL="1485900" indent="0">
              <a:buNone/>
              <a:defRPr sz="1625"/>
            </a:lvl5pPr>
            <a:lvl6pPr marL="1857375" indent="0">
              <a:buNone/>
              <a:defRPr sz="1625"/>
            </a:lvl6pPr>
            <a:lvl7pPr marL="2228850" indent="0">
              <a:buNone/>
              <a:defRPr sz="1625"/>
            </a:lvl7pPr>
            <a:lvl8pPr marL="2600325" indent="0">
              <a:buNone/>
              <a:defRPr sz="1625"/>
            </a:lvl8pPr>
            <a:lvl9pPr marL="2971800" indent="0">
              <a:buNone/>
              <a:defRPr sz="1625"/>
            </a:lvl9pPr>
          </a:lstStyle>
          <a:p>
            <a:r>
              <a:rPr lang="en-US" smtClean="0"/>
              <a:t>Click icon to add picture</a:t>
            </a:r>
            <a:endParaRPr lang="en-US"/>
          </a:p>
        </p:txBody>
      </p:sp>
      <p:sp>
        <p:nvSpPr>
          <p:cNvPr id="4" name="Text Placeholder 3"/>
          <p:cNvSpPr>
            <a:spLocks noGrp="1"/>
          </p:cNvSpPr>
          <p:nvPr>
            <p:ph type="body" sz="half" idx="2"/>
          </p:nvPr>
        </p:nvSpPr>
        <p:spPr>
          <a:xfrm>
            <a:off x="151751" y="2720622"/>
            <a:ext cx="4160605" cy="3588632"/>
          </a:xfrm>
        </p:spPr>
        <p:txBody>
          <a:bodyPr/>
          <a:lstStyle>
            <a:lvl1pPr marL="0" indent="0">
              <a:buNone/>
              <a:defRPr sz="1300"/>
            </a:lvl1pPr>
            <a:lvl2pPr marL="371475" indent="0">
              <a:buNone/>
              <a:defRPr sz="1138"/>
            </a:lvl2pPr>
            <a:lvl3pPr marL="742950" indent="0">
              <a:buNone/>
              <a:defRPr sz="975"/>
            </a:lvl3pPr>
            <a:lvl4pPr marL="1114425" indent="0">
              <a:buNone/>
              <a:defRPr sz="813"/>
            </a:lvl4pPr>
            <a:lvl5pPr marL="1485900" indent="0">
              <a:buNone/>
              <a:defRPr sz="813"/>
            </a:lvl5pPr>
            <a:lvl6pPr marL="1857375" indent="0">
              <a:buNone/>
              <a:defRPr sz="813"/>
            </a:lvl6pPr>
            <a:lvl7pPr marL="2228850" indent="0">
              <a:buNone/>
              <a:defRPr sz="813"/>
            </a:lvl7pPr>
            <a:lvl8pPr marL="2600325" indent="0">
              <a:buNone/>
              <a:defRPr sz="813"/>
            </a:lvl8pPr>
            <a:lvl9pPr marL="2971800" indent="0">
              <a:buNone/>
              <a:defRPr sz="813"/>
            </a:lvl9pPr>
          </a:lstStyle>
          <a:p>
            <a:pPr lvl="0"/>
            <a:r>
              <a:rPr lang="en-US" smtClean="0"/>
              <a:t>Click to edit Master text styles</a:t>
            </a:r>
          </a:p>
        </p:txBody>
      </p:sp>
      <p:sp>
        <p:nvSpPr>
          <p:cNvPr id="5" name="Date Placeholder 4"/>
          <p:cNvSpPr>
            <a:spLocks noGrp="1"/>
          </p:cNvSpPr>
          <p:nvPr>
            <p:ph type="dt" sz="half" idx="10"/>
          </p:nvPr>
        </p:nvSpPr>
        <p:spPr>
          <a:xfrm>
            <a:off x="3084740" y="6446318"/>
            <a:ext cx="2228850" cy="365125"/>
          </a:xfrm>
          <a:prstGeom prst="rect">
            <a:avLst/>
          </a:prstGeom>
        </p:spPr>
        <p:txBody>
          <a:bodyPr/>
          <a:lstStyle/>
          <a:p>
            <a:fld id="{D408E3E6-710B-A04D-9E7A-EDC60AD39892}" type="datetime1">
              <a:rPr lang="ja-JP" altLang="en-US" smtClean="0"/>
              <a:t>2014/06/04</a:t>
            </a:fld>
            <a:endParaRPr lang="en-US"/>
          </a:p>
        </p:txBody>
      </p:sp>
      <p:sp>
        <p:nvSpPr>
          <p:cNvPr id="6" name="Footer Placeholder 5"/>
          <p:cNvSpPr>
            <a:spLocks noGrp="1"/>
          </p:cNvSpPr>
          <p:nvPr>
            <p:ph type="ftr" sz="quarter" idx="11"/>
          </p:nvPr>
        </p:nvSpPr>
        <p:spPr>
          <a:xfrm>
            <a:off x="5486400" y="6446318"/>
            <a:ext cx="2809875"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469085" y="6446318"/>
            <a:ext cx="1381125" cy="365125"/>
          </a:xfrm>
          <a:prstGeom prst="rect">
            <a:avLst/>
          </a:prstGeom>
        </p:spPr>
        <p:txBody>
          <a:bodyPr/>
          <a:lstStyle>
            <a:lvl1pPr>
              <a:defRPr>
                <a:solidFill>
                  <a:srgbClr val="FFFFFF"/>
                </a:solidFill>
              </a:defRPr>
            </a:lvl1pPr>
          </a:lstStyle>
          <a:p>
            <a:r>
              <a:rPr lang="en-US" dirty="0" smtClean="0"/>
              <a:t>P-</a:t>
            </a:r>
            <a:fld id="{8ACD3EE5-2EC9-444A-A808-DA5088DE8573}" type="slidenum">
              <a:rPr lang="en-US" smtClean="0"/>
              <a:pPr/>
              <a:t>‹#›</a:t>
            </a:fld>
            <a:endParaRPr lang="en-US" dirty="0"/>
          </a:p>
        </p:txBody>
      </p:sp>
    </p:spTree>
    <p:extLst>
      <p:ext uri="{BB962C8B-B14F-4D97-AF65-F5344CB8AC3E}">
        <p14:creationId xmlns:p14="http://schemas.microsoft.com/office/powerpoint/2010/main" val="1088105869"/>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6751" y="83158"/>
            <a:ext cx="6230181" cy="832252"/>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36752" y="982229"/>
            <a:ext cx="9638619" cy="537502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p:nvPr userDrawn="1"/>
        </p:nvSpPr>
        <p:spPr>
          <a:xfrm>
            <a:off x="0" y="6487887"/>
            <a:ext cx="9906000" cy="37011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userDrawn="1"/>
        </p:nvSpPr>
        <p:spPr>
          <a:xfrm>
            <a:off x="0" y="6534444"/>
            <a:ext cx="2764972" cy="276999"/>
          </a:xfrm>
          <a:prstGeom prst="rect">
            <a:avLst/>
          </a:prstGeom>
          <a:noFill/>
        </p:spPr>
        <p:txBody>
          <a:bodyPr wrap="square" rtlCol="0">
            <a:spAutoFit/>
          </a:bodyPr>
          <a:lstStyle/>
          <a:p>
            <a:r>
              <a:rPr lang="en-US" altLang="ja-JP" sz="1200" dirty="0" smtClean="0">
                <a:solidFill>
                  <a:schemeClr val="bg1"/>
                </a:solidFill>
                <a:latin typeface="Arial Unicode MS" panose="020B0604020202020204" pitchFamily="50" charset="-128"/>
                <a:ea typeface="Arial Unicode MS" panose="020B0604020202020204" pitchFamily="50" charset="-128"/>
                <a:cs typeface="Arial Unicode MS" panose="020B0604020202020204" pitchFamily="50" charset="-128"/>
              </a:rPr>
              <a:t>Copyright© 2014 </a:t>
            </a:r>
            <a:r>
              <a:rPr lang="en-US" altLang="ja-JP" sz="1200" dirty="0" err="1" smtClean="0">
                <a:solidFill>
                  <a:schemeClr val="bg1"/>
                </a:solidFill>
                <a:latin typeface="Arial Unicode MS" panose="020B0604020202020204" pitchFamily="50" charset="-128"/>
                <a:ea typeface="Arial Unicode MS" panose="020B0604020202020204" pitchFamily="50" charset="-128"/>
                <a:cs typeface="Arial Unicode MS" panose="020B0604020202020204" pitchFamily="50" charset="-128"/>
              </a:rPr>
              <a:t>Deego</a:t>
            </a:r>
            <a:r>
              <a:rPr lang="en-US" altLang="ja-JP" sz="1200" dirty="0" smtClean="0">
                <a:solidFill>
                  <a:schemeClr val="bg1"/>
                </a:solidFill>
                <a:latin typeface="Arial Unicode MS" panose="020B0604020202020204" pitchFamily="50" charset="-128"/>
                <a:ea typeface="Arial Unicode MS" panose="020B0604020202020204" pitchFamily="50" charset="-128"/>
                <a:cs typeface="Arial Unicode MS" panose="020B0604020202020204" pitchFamily="50" charset="-128"/>
              </a:rPr>
              <a:t> Co., Ltd.</a:t>
            </a:r>
            <a:endParaRPr lang="en-US" sz="1200" dirty="0">
              <a:solidFill>
                <a:schemeClr val="bg1"/>
              </a:solidFill>
              <a:latin typeface="Arial Unicode MS" panose="020B0604020202020204" pitchFamily="50" charset="-128"/>
              <a:ea typeface="Arial Unicode MS" panose="020B0604020202020204" pitchFamily="50" charset="-128"/>
              <a:cs typeface="Arial Unicode MS" panose="020B0604020202020204" pitchFamily="50" charset="-128"/>
            </a:endParaRPr>
          </a:p>
        </p:txBody>
      </p:sp>
      <p:sp>
        <p:nvSpPr>
          <p:cNvPr id="9" name="Rectangle 8"/>
          <p:cNvSpPr/>
          <p:nvPr userDrawn="1"/>
        </p:nvSpPr>
        <p:spPr>
          <a:xfrm>
            <a:off x="0" y="915410"/>
            <a:ext cx="9906000" cy="45719"/>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userDrawn="1"/>
        </p:nvSpPr>
        <p:spPr>
          <a:xfrm>
            <a:off x="0" y="915410"/>
            <a:ext cx="1306286" cy="45719"/>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Date Placeholder 3"/>
          <p:cNvSpPr>
            <a:spLocks noGrp="1"/>
          </p:cNvSpPr>
          <p:nvPr>
            <p:ph type="dt" sz="half" idx="2"/>
          </p:nvPr>
        </p:nvSpPr>
        <p:spPr>
          <a:xfrm>
            <a:off x="3117398" y="6489862"/>
            <a:ext cx="2228850" cy="365125"/>
          </a:xfrm>
          <a:prstGeom prst="rect">
            <a:avLst/>
          </a:prstGeom>
        </p:spPr>
        <p:txBody>
          <a:bodyPr vert="horz" lIns="91440" tIns="45720" rIns="91440" bIns="45720" rtlCol="0" anchor="ctr"/>
          <a:lstStyle>
            <a:lvl1pPr algn="l">
              <a:defRPr sz="1000">
                <a:solidFill>
                  <a:schemeClr val="tx1">
                    <a:tint val="75000"/>
                  </a:schemeClr>
                </a:solidFill>
              </a:defRPr>
            </a:lvl1pPr>
          </a:lstStyle>
          <a:p>
            <a:fld id="{F19BB0B0-3379-8E42-B0A0-DA37A4A182EE}" type="datetime1">
              <a:rPr lang="ja-JP" altLang="en-US" smtClean="0"/>
              <a:t>2014/06/04</a:t>
            </a:fld>
            <a:endParaRPr lang="en-US"/>
          </a:p>
        </p:txBody>
      </p:sp>
      <p:sp>
        <p:nvSpPr>
          <p:cNvPr id="12" name="Footer Placeholder 4"/>
          <p:cNvSpPr>
            <a:spLocks noGrp="1"/>
          </p:cNvSpPr>
          <p:nvPr>
            <p:ph type="ftr" sz="quarter" idx="3"/>
          </p:nvPr>
        </p:nvSpPr>
        <p:spPr>
          <a:xfrm>
            <a:off x="5519058" y="6489862"/>
            <a:ext cx="2809875"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13" name="Slide Number Placeholder 5"/>
          <p:cNvSpPr>
            <a:spLocks noGrp="1"/>
          </p:cNvSpPr>
          <p:nvPr>
            <p:ph type="sldNum" sz="quarter" idx="4"/>
          </p:nvPr>
        </p:nvSpPr>
        <p:spPr>
          <a:xfrm>
            <a:off x="8501743" y="6489862"/>
            <a:ext cx="138112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ACD3EE5-2EC9-444A-A808-DA5088DE8573}" type="slidenum">
              <a:rPr lang="en-US" smtClean="0"/>
              <a:pPr/>
              <a:t>‹#›</a:t>
            </a:fld>
            <a:endParaRPr lang="en-US"/>
          </a:p>
        </p:txBody>
      </p:sp>
      <p:pic>
        <p:nvPicPr>
          <p:cNvPr id="14" name="Picture 13"/>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8110945" y="272064"/>
            <a:ext cx="1727976" cy="578031"/>
          </a:xfrm>
          <a:prstGeom prst="rect">
            <a:avLst/>
          </a:prstGeom>
        </p:spPr>
      </p:pic>
    </p:spTree>
    <p:extLst>
      <p:ext uri="{BB962C8B-B14F-4D97-AF65-F5344CB8AC3E}">
        <p14:creationId xmlns:p14="http://schemas.microsoft.com/office/powerpoint/2010/main" val="3473949134"/>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iming>
    <p:tnLst>
      <p:par>
        <p:cTn xmlns:p14="http://schemas.microsoft.com/office/powerpoint/2010/main" id="1" dur="indefinite" restart="never" nodeType="tmRoot"/>
      </p:par>
    </p:tnLst>
  </p:timing>
  <p:hf hdr="0" ftr="0" dt="0"/>
  <p:txStyles>
    <p:titleStyle>
      <a:lvl1pPr algn="l" defTabSz="74295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185738" indent="-185738" algn="l" defTabSz="742950" rtl="0" eaLnBrk="1" latinLnBrk="0" hangingPunct="1">
        <a:lnSpc>
          <a:spcPct val="90000"/>
        </a:lnSpc>
        <a:spcBef>
          <a:spcPts val="813"/>
        </a:spcBef>
        <a:buFont typeface="Arial" panose="020B0604020202020204" pitchFamily="34" charset="0"/>
        <a:buChar char="•"/>
        <a:defRPr sz="2275" kern="1200">
          <a:solidFill>
            <a:schemeClr val="tx1"/>
          </a:solidFill>
          <a:latin typeface="+mn-lt"/>
          <a:ea typeface="+mn-ea"/>
          <a:cs typeface="+mn-cs"/>
        </a:defRPr>
      </a:lvl1pPr>
      <a:lvl2pPr marL="557213" indent="-185738" algn="l" defTabSz="742950" rtl="0" eaLnBrk="1" latinLnBrk="0" hangingPunct="1">
        <a:lnSpc>
          <a:spcPct val="90000"/>
        </a:lnSpc>
        <a:spcBef>
          <a:spcPts val="406"/>
        </a:spcBef>
        <a:buFont typeface="Arial" panose="020B0604020202020204" pitchFamily="34" charset="0"/>
        <a:buChar char="•"/>
        <a:defRPr sz="1950" kern="1200">
          <a:solidFill>
            <a:schemeClr val="tx1"/>
          </a:solidFill>
          <a:latin typeface="+mn-lt"/>
          <a:ea typeface="+mn-ea"/>
          <a:cs typeface="+mn-cs"/>
        </a:defRPr>
      </a:lvl2pPr>
      <a:lvl3pPr marL="928688" indent="-185738" algn="l" defTabSz="742950" rtl="0" eaLnBrk="1" latinLnBrk="0" hangingPunct="1">
        <a:lnSpc>
          <a:spcPct val="90000"/>
        </a:lnSpc>
        <a:spcBef>
          <a:spcPts val="406"/>
        </a:spcBef>
        <a:buFont typeface="Arial" panose="020B0604020202020204" pitchFamily="34" charset="0"/>
        <a:buChar char="•"/>
        <a:defRPr sz="1625" kern="1200">
          <a:solidFill>
            <a:schemeClr val="tx1"/>
          </a:solidFill>
          <a:latin typeface="+mn-lt"/>
          <a:ea typeface="+mn-ea"/>
          <a:cs typeface="+mn-cs"/>
        </a:defRPr>
      </a:lvl3pPr>
      <a:lvl4pPr marL="130016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4pPr>
      <a:lvl5pPr marL="167163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5pPr>
      <a:lvl6pPr marL="204311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6pPr>
      <a:lvl7pPr marL="241458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7pPr>
      <a:lvl8pPr marL="2786063"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8pPr>
      <a:lvl9pPr marL="3157538" indent="-185738" algn="l" defTabSz="742950" rtl="0" eaLnBrk="1" latinLnBrk="0" hangingPunct="1">
        <a:lnSpc>
          <a:spcPct val="90000"/>
        </a:lnSpc>
        <a:spcBef>
          <a:spcPts val="406"/>
        </a:spcBef>
        <a:buFont typeface="Arial" panose="020B0604020202020204" pitchFamily="34" charset="0"/>
        <a:buChar char="•"/>
        <a:defRPr sz="1463" kern="1200">
          <a:solidFill>
            <a:schemeClr val="tx1"/>
          </a:solidFill>
          <a:latin typeface="+mn-lt"/>
          <a:ea typeface="+mn-ea"/>
          <a:cs typeface="+mn-cs"/>
        </a:defRPr>
      </a:lvl9pPr>
    </p:bodyStyle>
    <p:otherStyle>
      <a:defPPr>
        <a:defRPr lang="en-US"/>
      </a:defPPr>
      <a:lvl1pPr marL="0" algn="l" defTabSz="742950" rtl="0" eaLnBrk="1" latinLnBrk="0" hangingPunct="1">
        <a:defRPr sz="1463" kern="1200">
          <a:solidFill>
            <a:schemeClr val="tx1"/>
          </a:solidFill>
          <a:latin typeface="+mn-lt"/>
          <a:ea typeface="+mn-ea"/>
          <a:cs typeface="+mn-cs"/>
        </a:defRPr>
      </a:lvl1pPr>
      <a:lvl2pPr marL="371475" algn="l" defTabSz="742950" rtl="0" eaLnBrk="1" latinLnBrk="0" hangingPunct="1">
        <a:defRPr sz="1463" kern="1200">
          <a:solidFill>
            <a:schemeClr val="tx1"/>
          </a:solidFill>
          <a:latin typeface="+mn-lt"/>
          <a:ea typeface="+mn-ea"/>
          <a:cs typeface="+mn-cs"/>
        </a:defRPr>
      </a:lvl2pPr>
      <a:lvl3pPr marL="742950" algn="l" defTabSz="742950" rtl="0" eaLnBrk="1" latinLnBrk="0" hangingPunct="1">
        <a:defRPr sz="1463" kern="1200">
          <a:solidFill>
            <a:schemeClr val="tx1"/>
          </a:solidFill>
          <a:latin typeface="+mn-lt"/>
          <a:ea typeface="+mn-ea"/>
          <a:cs typeface="+mn-cs"/>
        </a:defRPr>
      </a:lvl3pPr>
      <a:lvl4pPr marL="1114425" algn="l" defTabSz="742950" rtl="0" eaLnBrk="1" latinLnBrk="0" hangingPunct="1">
        <a:defRPr sz="1463" kern="1200">
          <a:solidFill>
            <a:schemeClr val="tx1"/>
          </a:solidFill>
          <a:latin typeface="+mn-lt"/>
          <a:ea typeface="+mn-ea"/>
          <a:cs typeface="+mn-cs"/>
        </a:defRPr>
      </a:lvl4pPr>
      <a:lvl5pPr marL="1485900" algn="l" defTabSz="742950" rtl="0" eaLnBrk="1" latinLnBrk="0" hangingPunct="1">
        <a:defRPr sz="1463" kern="1200">
          <a:solidFill>
            <a:schemeClr val="tx1"/>
          </a:solidFill>
          <a:latin typeface="+mn-lt"/>
          <a:ea typeface="+mn-ea"/>
          <a:cs typeface="+mn-cs"/>
        </a:defRPr>
      </a:lvl5pPr>
      <a:lvl6pPr marL="1857375" algn="l" defTabSz="742950" rtl="0" eaLnBrk="1" latinLnBrk="0" hangingPunct="1">
        <a:defRPr sz="1463" kern="1200">
          <a:solidFill>
            <a:schemeClr val="tx1"/>
          </a:solidFill>
          <a:latin typeface="+mn-lt"/>
          <a:ea typeface="+mn-ea"/>
          <a:cs typeface="+mn-cs"/>
        </a:defRPr>
      </a:lvl6pPr>
      <a:lvl7pPr marL="2228850" algn="l" defTabSz="742950" rtl="0" eaLnBrk="1" latinLnBrk="0" hangingPunct="1">
        <a:defRPr sz="1463" kern="1200">
          <a:solidFill>
            <a:schemeClr val="tx1"/>
          </a:solidFill>
          <a:latin typeface="+mn-lt"/>
          <a:ea typeface="+mn-ea"/>
          <a:cs typeface="+mn-cs"/>
        </a:defRPr>
      </a:lvl7pPr>
      <a:lvl8pPr marL="2600325" algn="l" defTabSz="742950" rtl="0" eaLnBrk="1" latinLnBrk="0" hangingPunct="1">
        <a:defRPr sz="1463" kern="1200">
          <a:solidFill>
            <a:schemeClr val="tx1"/>
          </a:solidFill>
          <a:latin typeface="+mn-lt"/>
          <a:ea typeface="+mn-ea"/>
          <a:cs typeface="+mn-cs"/>
        </a:defRPr>
      </a:lvl8pPr>
      <a:lvl9pPr marL="2971800" algn="l" defTabSz="742950" rtl="0" eaLnBrk="1" latinLnBrk="0" hangingPunct="1">
        <a:defRPr sz="146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deego.co.jp/xxxxxxxxx/"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precimarke.jp/" TargetMode="External"/><Relationship Id="rId4" Type="http://schemas.openxmlformats.org/officeDocument/2006/relationships/image" Target="../media/image4.png"/><Relationship Id="rId5" Type="http://schemas.openxmlformats.org/officeDocument/2006/relationships/hyperlink" Target="https://www.singlehand.jp/" TargetMode="External"/><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hyperlink" Target="http://www.ibs.inte.co.jp/salesmarketing/"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jpg"/><Relationship Id="rId5" Type="http://schemas.openxmlformats.org/officeDocument/2006/relationships/image" Target="../media/image10.jpg"/><Relationship Id="rId6" Type="http://schemas.openxmlformats.org/officeDocument/2006/relationships/image" Target="../media/image11.jpg"/><Relationship Id="rId7" Type="http://schemas.openxmlformats.org/officeDocument/2006/relationships/image" Target="../media/image12.jpg"/><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935112" y="1565950"/>
            <a:ext cx="6865432" cy="698313"/>
          </a:xfrm>
        </p:spPr>
        <p:txBody>
          <a:bodyPr>
            <a:normAutofit/>
          </a:bodyPr>
          <a:lstStyle/>
          <a:p>
            <a:pPr algn="l"/>
            <a:r>
              <a:rPr lang="ja-JP" altLang="en-US" sz="3600" dirty="0" smtClean="0">
                <a:latin typeface="メイリオ" panose="020B0604030504040204" pitchFamily="50" charset="-128"/>
                <a:ea typeface="メイリオ" panose="020B0604030504040204" pitchFamily="50" charset="-128"/>
              </a:rPr>
              <a:t>株式会社ディーゴ会社説明</a:t>
            </a:r>
            <a:endParaRPr lang="en-US" sz="3600" dirty="0">
              <a:latin typeface="メイリオ" panose="020B0604030504040204" pitchFamily="50" charset="-128"/>
              <a:ea typeface="メイリオ" panose="020B0604030504040204" pitchFamily="50" charset="-128"/>
            </a:endParaRPr>
          </a:p>
        </p:txBody>
      </p:sp>
      <p:sp>
        <p:nvSpPr>
          <p:cNvPr id="3" name="Subtitle 2"/>
          <p:cNvSpPr>
            <a:spLocks noGrp="1"/>
          </p:cNvSpPr>
          <p:nvPr>
            <p:ph type="subTitle" idx="1"/>
          </p:nvPr>
        </p:nvSpPr>
        <p:spPr>
          <a:xfrm>
            <a:off x="2935112" y="2476626"/>
            <a:ext cx="6865432" cy="374673"/>
          </a:xfrm>
        </p:spPr>
        <p:txBody>
          <a:bodyPr/>
          <a:lstStyle/>
          <a:p>
            <a:r>
              <a:rPr lang="en-US" altLang="ja-JP" dirty="0" smtClean="0">
                <a:latin typeface="游ゴシック" panose="020B0400000000000000" pitchFamily="50" charset="-128"/>
                <a:ea typeface="游ゴシック" panose="020B0400000000000000" pitchFamily="50" charset="-128"/>
              </a:rPr>
              <a:t>XXXXXXXXXXXXXXXXXXX</a:t>
            </a:r>
            <a:endParaRPr lang="en-US" dirty="0">
              <a:latin typeface="游ゴシック" panose="020B0400000000000000" pitchFamily="50" charset="-128"/>
              <a:ea typeface="游ゴシック" panose="020B0400000000000000" pitchFamily="50" charset="-128"/>
            </a:endParaRPr>
          </a:p>
        </p:txBody>
      </p:sp>
      <p:sp>
        <p:nvSpPr>
          <p:cNvPr id="4" name="Title 1"/>
          <p:cNvSpPr txBox="1">
            <a:spLocks/>
          </p:cNvSpPr>
          <p:nvPr/>
        </p:nvSpPr>
        <p:spPr>
          <a:xfrm>
            <a:off x="6367828" y="5531555"/>
            <a:ext cx="3031067" cy="539851"/>
          </a:xfrm>
          <a:prstGeom prst="rect">
            <a:avLst/>
          </a:prstGeom>
        </p:spPr>
        <p:txBody>
          <a:bodyPr vert="horz" lIns="91440" tIns="45720" rIns="91440" bIns="45720" rtlCol="0" anchor="b">
            <a:normAutofit/>
          </a:bodyPr>
          <a:lstStyle>
            <a:lvl1pPr algn="l" defTabSz="742950" rtl="0" eaLnBrk="1" latinLnBrk="0" hangingPunct="1">
              <a:lnSpc>
                <a:spcPct val="90000"/>
              </a:lnSpc>
              <a:spcBef>
                <a:spcPct val="0"/>
              </a:spcBef>
              <a:buNone/>
              <a:defRPr sz="4875" kern="1200">
                <a:solidFill>
                  <a:schemeClr val="tx1"/>
                </a:solidFill>
                <a:latin typeface="+mj-lt"/>
                <a:ea typeface="+mj-ea"/>
                <a:cs typeface="+mj-cs"/>
              </a:defRPr>
            </a:lvl1pPr>
          </a:lstStyle>
          <a:p>
            <a:r>
              <a:rPr lang="ja-JP" altLang="en-US" sz="2400" dirty="0" smtClean="0">
                <a:solidFill>
                  <a:schemeClr val="accent6">
                    <a:lumMod val="50000"/>
                  </a:schemeClr>
                </a:solidFill>
                <a:latin typeface="メイリオ" panose="020B0604030504040204" pitchFamily="50" charset="-128"/>
                <a:ea typeface="メイリオ" panose="020B0604030504040204" pitchFamily="50" charset="-128"/>
              </a:rPr>
              <a:t>株式会社ディーゴ</a:t>
            </a:r>
            <a:endParaRPr lang="en-US" sz="2400" dirty="0">
              <a:solidFill>
                <a:schemeClr val="accent6">
                  <a:lumMod val="50000"/>
                </a:schemeClr>
              </a:solidFill>
              <a:latin typeface="メイリオ" panose="020B0604030504040204" pitchFamily="50" charset="-128"/>
              <a:ea typeface="メイリオ" panose="020B0604030504040204" pitchFamily="50" charset="-128"/>
            </a:endParaRPr>
          </a:p>
        </p:txBody>
      </p:sp>
      <p:sp>
        <p:nvSpPr>
          <p:cNvPr id="5" name="スライド番号プレースホルダー 4"/>
          <p:cNvSpPr>
            <a:spLocks noGrp="1"/>
          </p:cNvSpPr>
          <p:nvPr>
            <p:ph type="sldNum" sz="quarter" idx="12"/>
          </p:nvPr>
        </p:nvSpPr>
        <p:spPr/>
        <p:txBody>
          <a:bodyPr/>
          <a:lstStyle/>
          <a:p>
            <a:fld id="{8ACD3EE5-2EC9-444A-A808-DA5088DE8573}" type="slidenum">
              <a:rPr lang="en-US" smtClean="0">
                <a:solidFill>
                  <a:srgbClr val="FFFFFF"/>
                </a:solidFill>
              </a:rPr>
              <a:t>0</a:t>
            </a:fld>
            <a:endParaRPr lang="en-US">
              <a:solidFill>
                <a:srgbClr val="FFFFFF"/>
              </a:solidFill>
            </a:endParaRPr>
          </a:p>
        </p:txBody>
      </p:sp>
    </p:spTree>
    <p:extLst>
      <p:ext uri="{BB962C8B-B14F-4D97-AF65-F5344CB8AC3E}">
        <p14:creationId xmlns:p14="http://schemas.microsoft.com/office/powerpoint/2010/main" val="420603277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6" name="直線コネクタ 25"/>
          <p:cNvCxnSpPr/>
          <p:nvPr/>
        </p:nvCxnSpPr>
        <p:spPr>
          <a:xfrm>
            <a:off x="590672" y="1594797"/>
            <a:ext cx="0" cy="4915678"/>
          </a:xfrm>
          <a:prstGeom prst="line">
            <a:avLst/>
          </a:prstGeom>
          <a:ln>
            <a:solidFill>
              <a:schemeClr val="accent4">
                <a:lumMod val="75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363174" y="302846"/>
            <a:ext cx="7889649" cy="464894"/>
          </a:xfrm>
        </p:spPr>
        <p:txBody>
          <a:bodyPr>
            <a:normAutofit/>
          </a:bodyPr>
          <a:lstStyle/>
          <a:p>
            <a:r>
              <a:rPr lang="ja-JP" altLang="en-US" sz="2000" b="1" dirty="0" smtClean="0">
                <a:solidFill>
                  <a:srgbClr val="000000"/>
                </a:solidFill>
              </a:rPr>
              <a:t>一日の業務の流れ</a:t>
            </a:r>
            <a:endParaRPr lang="en-US" sz="2000" b="1" dirty="0">
              <a:solidFill>
                <a:srgbClr val="000000"/>
              </a:solidFill>
            </a:endParaRPr>
          </a:p>
        </p:txBody>
      </p:sp>
      <p:grpSp>
        <p:nvGrpSpPr>
          <p:cNvPr id="23" name="図形グループ 22"/>
          <p:cNvGrpSpPr/>
          <p:nvPr/>
        </p:nvGrpSpPr>
        <p:grpSpPr>
          <a:xfrm>
            <a:off x="284269" y="1269949"/>
            <a:ext cx="568304" cy="551312"/>
            <a:chOff x="815844" y="1437313"/>
            <a:chExt cx="700205" cy="679269"/>
          </a:xfrm>
        </p:grpSpPr>
        <p:sp>
          <p:nvSpPr>
            <p:cNvPr id="21" name="円/楕円 20"/>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22" name="テキスト ボックス 21"/>
            <p:cNvSpPr txBox="1"/>
            <p:nvPr/>
          </p:nvSpPr>
          <p:spPr>
            <a:xfrm>
              <a:off x="815844" y="1579911"/>
              <a:ext cx="608610" cy="307777"/>
            </a:xfrm>
            <a:prstGeom prst="rect">
              <a:avLst/>
            </a:prstGeom>
            <a:noFill/>
          </p:spPr>
          <p:txBody>
            <a:bodyPr wrap="none" rtlCol="0">
              <a:spAutoFit/>
            </a:bodyPr>
            <a:lstStyle/>
            <a:p>
              <a:r>
                <a:rPr kumimoji="1" lang="en-US" altLang="ja-JP" sz="1400" dirty="0" smtClean="0">
                  <a:solidFill>
                    <a:srgbClr val="FFFFFF"/>
                  </a:solidFill>
                </a:rPr>
                <a:t>9:20</a:t>
              </a:r>
              <a:endParaRPr kumimoji="1" lang="ja-JP" altLang="en-US" sz="1400" dirty="0">
                <a:solidFill>
                  <a:srgbClr val="FFFFFF"/>
                </a:solidFill>
              </a:endParaRPr>
            </a:p>
          </p:txBody>
        </p:sp>
      </p:grpSp>
      <p:sp>
        <p:nvSpPr>
          <p:cNvPr id="24" name="テキスト ボックス 23"/>
          <p:cNvSpPr txBox="1"/>
          <p:nvPr/>
        </p:nvSpPr>
        <p:spPr>
          <a:xfrm>
            <a:off x="1022586" y="1386568"/>
            <a:ext cx="3286472" cy="792525"/>
          </a:xfrm>
          <a:prstGeom prst="rect">
            <a:avLst/>
          </a:prstGeom>
          <a:noFill/>
        </p:spPr>
        <p:txBody>
          <a:bodyPr wrap="square" rtlCol="0">
            <a:spAutoFit/>
          </a:bodyPr>
          <a:lstStyle/>
          <a:p>
            <a:r>
              <a:rPr kumimoji="1" lang="ja-JP" altLang="en-US" sz="1400" dirty="0" smtClean="0">
                <a:solidFill>
                  <a:schemeClr val="accent2">
                    <a:lumMod val="75000"/>
                  </a:schemeClr>
                </a:solidFill>
              </a:rPr>
              <a:t>出社</a:t>
            </a:r>
            <a:endParaRPr kumimoji="1" lang="en-US" altLang="ja-JP" sz="1400" dirty="0" smtClean="0">
              <a:solidFill>
                <a:schemeClr val="accent2">
                  <a:lumMod val="75000"/>
                </a:schemeClr>
              </a:solidFill>
            </a:endParaRPr>
          </a:p>
          <a:p>
            <a:r>
              <a:rPr kumimoji="1" lang="ja-JP" altLang="en-US" sz="1050" dirty="0" smtClean="0"/>
              <a:t>基本的には就業開始</a:t>
            </a:r>
            <a:r>
              <a:rPr kumimoji="1" lang="en-US" altLang="ja-JP" sz="1050" dirty="0" smtClean="0"/>
              <a:t>10</a:t>
            </a:r>
            <a:r>
              <a:rPr kumimoji="1" lang="ja-JP" altLang="en-US" sz="1050" dirty="0" smtClean="0"/>
              <a:t>分前には出社して、クライアントからのメールなどをチェックして緊急性のある内容がないかを確認します。</a:t>
            </a:r>
            <a:endParaRPr kumimoji="1" lang="ja-JP" altLang="en-US" sz="1050" dirty="0"/>
          </a:p>
        </p:txBody>
      </p:sp>
      <p:sp>
        <p:nvSpPr>
          <p:cNvPr id="31" name="テキスト ボックス 30"/>
          <p:cNvSpPr txBox="1"/>
          <p:nvPr/>
        </p:nvSpPr>
        <p:spPr>
          <a:xfrm>
            <a:off x="1022587" y="2392299"/>
            <a:ext cx="3400398" cy="1115690"/>
          </a:xfrm>
          <a:prstGeom prst="rect">
            <a:avLst/>
          </a:prstGeom>
          <a:noFill/>
        </p:spPr>
        <p:txBody>
          <a:bodyPr wrap="square" rtlCol="0">
            <a:spAutoFit/>
          </a:bodyPr>
          <a:lstStyle/>
          <a:p>
            <a:r>
              <a:rPr kumimoji="1" lang="ja-JP" altLang="en-US" sz="1400" dirty="0" smtClean="0">
                <a:solidFill>
                  <a:schemeClr val="accent2">
                    <a:lumMod val="75000"/>
                  </a:schemeClr>
                </a:solidFill>
              </a:rPr>
              <a:t>始業（朝礼）</a:t>
            </a:r>
            <a:endParaRPr kumimoji="1" lang="en-US" altLang="ja-JP" sz="1400" dirty="0" smtClean="0">
              <a:solidFill>
                <a:schemeClr val="accent2">
                  <a:lumMod val="75000"/>
                </a:schemeClr>
              </a:solidFill>
            </a:endParaRPr>
          </a:p>
          <a:p>
            <a:r>
              <a:rPr kumimoji="1" lang="ja-JP" altLang="en-US" sz="1050" dirty="0" smtClean="0"/>
              <a:t>始業開始後は、まずは毎朝の英語学習から開始して、現在進行中のプロジェクトの進捗状況や一日の作業内容について打ち合わせをします。</a:t>
            </a:r>
            <a:endParaRPr kumimoji="1" lang="en-US" altLang="ja-JP" sz="1050" dirty="0" smtClean="0"/>
          </a:p>
          <a:p>
            <a:r>
              <a:rPr kumimoji="1" lang="ja-JP" altLang="en-US" sz="1050" dirty="0" smtClean="0"/>
              <a:t>朝礼の最後には社員一同で企業理念の読み合わせをします。</a:t>
            </a:r>
            <a:endParaRPr kumimoji="1" lang="ja-JP" altLang="en-US" sz="1050" dirty="0"/>
          </a:p>
        </p:txBody>
      </p:sp>
      <p:sp>
        <p:nvSpPr>
          <p:cNvPr id="35" name="テキスト ボックス 34"/>
          <p:cNvSpPr txBox="1"/>
          <p:nvPr/>
        </p:nvSpPr>
        <p:spPr>
          <a:xfrm>
            <a:off x="1022586" y="3640025"/>
            <a:ext cx="3294852" cy="792525"/>
          </a:xfrm>
          <a:prstGeom prst="rect">
            <a:avLst/>
          </a:prstGeom>
          <a:noFill/>
        </p:spPr>
        <p:txBody>
          <a:bodyPr wrap="square" rtlCol="0">
            <a:spAutoFit/>
          </a:bodyPr>
          <a:lstStyle/>
          <a:p>
            <a:r>
              <a:rPr kumimoji="1" lang="ja-JP" altLang="en-US" sz="1400" dirty="0" smtClean="0">
                <a:solidFill>
                  <a:schemeClr val="accent2">
                    <a:lumMod val="75000"/>
                  </a:schemeClr>
                </a:solidFill>
              </a:rPr>
              <a:t>作業開始</a:t>
            </a:r>
          </a:p>
          <a:p>
            <a:r>
              <a:rPr kumimoji="1" lang="ja-JP" altLang="en-US" sz="1050" dirty="0" smtClean="0"/>
              <a:t>朝の打ち合わせで確認した作業工程を確認し、</a:t>
            </a:r>
            <a:endParaRPr kumimoji="1" lang="en-US" altLang="ja-JP" sz="1050" dirty="0" smtClean="0"/>
          </a:p>
          <a:p>
            <a:r>
              <a:rPr kumimoji="1" lang="ja-JP" altLang="en-US" sz="1050" dirty="0" smtClean="0"/>
              <a:t>必要があればクライアントへ確認の電話やメールをしながら作業を進めて行きます。</a:t>
            </a:r>
            <a:endParaRPr kumimoji="1" lang="en-US" altLang="ja-JP" sz="1050" dirty="0" smtClean="0"/>
          </a:p>
        </p:txBody>
      </p:sp>
      <p:cxnSp>
        <p:nvCxnSpPr>
          <p:cNvPr id="41" name="直線コネクタ 40"/>
          <p:cNvCxnSpPr/>
          <p:nvPr/>
        </p:nvCxnSpPr>
        <p:spPr>
          <a:xfrm>
            <a:off x="1125766" y="3531750"/>
            <a:ext cx="3191672"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grpSp>
        <p:nvGrpSpPr>
          <p:cNvPr id="48" name="図形グループ 47"/>
          <p:cNvGrpSpPr/>
          <p:nvPr/>
        </p:nvGrpSpPr>
        <p:grpSpPr>
          <a:xfrm>
            <a:off x="306520" y="2262598"/>
            <a:ext cx="608610" cy="551312"/>
            <a:chOff x="815844" y="1437313"/>
            <a:chExt cx="749865" cy="679269"/>
          </a:xfrm>
        </p:grpSpPr>
        <p:sp>
          <p:nvSpPr>
            <p:cNvPr id="49" name="円/楕円 48"/>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50" name="テキスト ボックス 49"/>
            <p:cNvSpPr txBox="1"/>
            <p:nvPr/>
          </p:nvSpPr>
          <p:spPr>
            <a:xfrm>
              <a:off x="815844" y="1579911"/>
              <a:ext cx="749865" cy="379211"/>
            </a:xfrm>
            <a:prstGeom prst="rect">
              <a:avLst/>
            </a:prstGeom>
            <a:noFill/>
          </p:spPr>
          <p:txBody>
            <a:bodyPr wrap="none" rtlCol="0">
              <a:spAutoFit/>
            </a:bodyPr>
            <a:lstStyle/>
            <a:p>
              <a:r>
                <a:rPr kumimoji="1" lang="en-US" altLang="ja-JP" sz="1400" dirty="0" smtClean="0">
                  <a:solidFill>
                    <a:srgbClr val="FFFFFF"/>
                  </a:solidFill>
                </a:rPr>
                <a:t>9:30</a:t>
              </a:r>
              <a:endParaRPr kumimoji="1" lang="ja-JP" altLang="en-US" sz="1400" dirty="0">
                <a:solidFill>
                  <a:srgbClr val="FFFFFF"/>
                </a:solidFill>
              </a:endParaRPr>
            </a:p>
          </p:txBody>
        </p:sp>
      </p:grpSp>
      <p:grpSp>
        <p:nvGrpSpPr>
          <p:cNvPr id="52" name="図形グループ 51"/>
          <p:cNvGrpSpPr/>
          <p:nvPr/>
        </p:nvGrpSpPr>
        <p:grpSpPr>
          <a:xfrm>
            <a:off x="229297" y="3521905"/>
            <a:ext cx="722749" cy="551312"/>
            <a:chOff x="730941" y="1437313"/>
            <a:chExt cx="890495" cy="679269"/>
          </a:xfrm>
        </p:grpSpPr>
        <p:sp>
          <p:nvSpPr>
            <p:cNvPr id="53" name="円/楕円 52"/>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54" name="テキスト ボックス 53"/>
            <p:cNvSpPr txBox="1"/>
            <p:nvPr/>
          </p:nvSpPr>
          <p:spPr>
            <a:xfrm>
              <a:off x="730941" y="1579911"/>
              <a:ext cx="890495" cy="379211"/>
            </a:xfrm>
            <a:prstGeom prst="rect">
              <a:avLst/>
            </a:prstGeom>
            <a:noFill/>
          </p:spPr>
          <p:txBody>
            <a:bodyPr wrap="none" rtlCol="0">
              <a:spAutoFit/>
            </a:bodyPr>
            <a:lstStyle/>
            <a:p>
              <a:r>
                <a:rPr kumimoji="1" lang="en-US" altLang="ja-JP" sz="1400" dirty="0" smtClean="0">
                  <a:solidFill>
                    <a:srgbClr val="FFFFFF"/>
                  </a:solidFill>
                </a:rPr>
                <a:t>10:00</a:t>
              </a:r>
              <a:endParaRPr kumimoji="1" lang="ja-JP" altLang="en-US" sz="1400" dirty="0">
                <a:solidFill>
                  <a:srgbClr val="FFFFFF"/>
                </a:solidFill>
              </a:endParaRPr>
            </a:p>
          </p:txBody>
        </p:sp>
      </p:grpSp>
      <p:cxnSp>
        <p:nvCxnSpPr>
          <p:cNvPr id="55" name="直線コネクタ 54"/>
          <p:cNvCxnSpPr/>
          <p:nvPr/>
        </p:nvCxnSpPr>
        <p:spPr>
          <a:xfrm>
            <a:off x="1113062" y="4680057"/>
            <a:ext cx="3195996"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sp>
        <p:nvSpPr>
          <p:cNvPr id="58" name="テキスト ボックス 57"/>
          <p:cNvSpPr txBox="1"/>
          <p:nvPr/>
        </p:nvSpPr>
        <p:spPr>
          <a:xfrm>
            <a:off x="1043523" y="4795793"/>
            <a:ext cx="3258850" cy="954107"/>
          </a:xfrm>
          <a:prstGeom prst="rect">
            <a:avLst/>
          </a:prstGeom>
          <a:noFill/>
        </p:spPr>
        <p:txBody>
          <a:bodyPr wrap="square" rtlCol="0">
            <a:spAutoFit/>
          </a:bodyPr>
          <a:lstStyle/>
          <a:p>
            <a:r>
              <a:rPr kumimoji="1" lang="ja-JP" altLang="en-US" sz="1400" dirty="0" smtClean="0">
                <a:solidFill>
                  <a:schemeClr val="accent2">
                    <a:lumMod val="75000"/>
                  </a:schemeClr>
                </a:solidFill>
              </a:rPr>
              <a:t>昼休み</a:t>
            </a:r>
          </a:p>
          <a:p>
            <a:r>
              <a:rPr kumimoji="1" lang="ja-JP" altLang="en-US" sz="1050" dirty="0" smtClean="0"/>
              <a:t>昼休みは基本的には１時間しっかりと休んで午後からの業務に備えます。</a:t>
            </a:r>
            <a:endParaRPr kumimoji="1" lang="en-US" altLang="ja-JP" sz="1050" dirty="0" smtClean="0"/>
          </a:p>
          <a:p>
            <a:r>
              <a:rPr kumimoji="1" lang="ja-JP" altLang="en-US" sz="1050" dirty="0" smtClean="0"/>
              <a:t>現在は、お弁当を持参して社内で昼食をとる社員が多いです。</a:t>
            </a:r>
            <a:endParaRPr kumimoji="1" lang="en-US" altLang="ja-JP" sz="1050" dirty="0" smtClean="0"/>
          </a:p>
        </p:txBody>
      </p:sp>
      <p:grpSp>
        <p:nvGrpSpPr>
          <p:cNvPr id="59" name="図形グループ 58"/>
          <p:cNvGrpSpPr/>
          <p:nvPr/>
        </p:nvGrpSpPr>
        <p:grpSpPr>
          <a:xfrm>
            <a:off x="229297" y="4680057"/>
            <a:ext cx="722749" cy="551312"/>
            <a:chOff x="730941" y="1437313"/>
            <a:chExt cx="890497" cy="679269"/>
          </a:xfrm>
        </p:grpSpPr>
        <p:sp>
          <p:nvSpPr>
            <p:cNvPr id="60" name="円/楕円 59"/>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61" name="テキスト ボックス 60"/>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12:00</a:t>
              </a:r>
              <a:endParaRPr kumimoji="1" lang="ja-JP" altLang="en-US" sz="1400" dirty="0">
                <a:solidFill>
                  <a:srgbClr val="FFFFFF"/>
                </a:solidFill>
              </a:endParaRPr>
            </a:p>
          </p:txBody>
        </p:sp>
      </p:grpSp>
      <p:sp>
        <p:nvSpPr>
          <p:cNvPr id="68" name="テキスト ボックス 67"/>
          <p:cNvSpPr txBox="1"/>
          <p:nvPr/>
        </p:nvSpPr>
        <p:spPr>
          <a:xfrm>
            <a:off x="5638607" y="1415596"/>
            <a:ext cx="3565973" cy="630942"/>
          </a:xfrm>
          <a:prstGeom prst="rect">
            <a:avLst/>
          </a:prstGeom>
          <a:noFill/>
        </p:spPr>
        <p:txBody>
          <a:bodyPr wrap="square" rtlCol="0">
            <a:spAutoFit/>
          </a:bodyPr>
          <a:lstStyle/>
          <a:p>
            <a:r>
              <a:rPr kumimoji="1" lang="ja-JP" altLang="en-US" sz="1400" dirty="0" smtClean="0">
                <a:solidFill>
                  <a:schemeClr val="accent2">
                    <a:lumMod val="75000"/>
                  </a:schemeClr>
                </a:solidFill>
              </a:rPr>
              <a:t>作業開始</a:t>
            </a:r>
          </a:p>
          <a:p>
            <a:r>
              <a:rPr kumimoji="1" lang="ja-JP" altLang="en-US" sz="1050" dirty="0" smtClean="0"/>
              <a:t>引き続き午前の作業の続きを行います。</a:t>
            </a:r>
            <a:endParaRPr kumimoji="1" lang="en-US" altLang="ja-JP" sz="1050" dirty="0" smtClean="0"/>
          </a:p>
          <a:p>
            <a:r>
              <a:rPr kumimoji="1" lang="ja-JP" altLang="en-US" sz="1050" dirty="0" smtClean="0"/>
              <a:t>必要があれば、社外での打ち合わせなどにも参加します。</a:t>
            </a:r>
            <a:endParaRPr kumimoji="1" lang="en-US" altLang="ja-JP" sz="1050" dirty="0" smtClean="0"/>
          </a:p>
        </p:txBody>
      </p:sp>
      <p:cxnSp>
        <p:nvCxnSpPr>
          <p:cNvPr id="77" name="直線コネクタ 76"/>
          <p:cNvCxnSpPr/>
          <p:nvPr/>
        </p:nvCxnSpPr>
        <p:spPr>
          <a:xfrm flipV="1">
            <a:off x="1119414" y="2262598"/>
            <a:ext cx="3189644" cy="3533"/>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cxnSp>
        <p:nvCxnSpPr>
          <p:cNvPr id="79" name="直線コネクタ 78"/>
          <p:cNvCxnSpPr>
            <a:endCxn id="111" idx="4"/>
          </p:cNvCxnSpPr>
          <p:nvPr/>
        </p:nvCxnSpPr>
        <p:spPr>
          <a:xfrm>
            <a:off x="5240216" y="934168"/>
            <a:ext cx="0" cy="5085304"/>
          </a:xfrm>
          <a:prstGeom prst="line">
            <a:avLst/>
          </a:prstGeom>
          <a:ln>
            <a:solidFill>
              <a:schemeClr val="accent4">
                <a:lumMod val="75000"/>
              </a:schemeClr>
            </a:solidFill>
          </a:ln>
        </p:spPr>
        <p:style>
          <a:lnRef idx="2">
            <a:schemeClr val="accent1"/>
          </a:lnRef>
          <a:fillRef idx="0">
            <a:schemeClr val="accent1"/>
          </a:fillRef>
          <a:effectRef idx="1">
            <a:schemeClr val="accent1"/>
          </a:effectRef>
          <a:fontRef idx="minor">
            <a:schemeClr val="tx1"/>
          </a:fontRef>
        </p:style>
      </p:cxnSp>
      <p:grpSp>
        <p:nvGrpSpPr>
          <p:cNvPr id="83" name="図形グループ 82"/>
          <p:cNvGrpSpPr/>
          <p:nvPr/>
        </p:nvGrpSpPr>
        <p:grpSpPr>
          <a:xfrm>
            <a:off x="4886258" y="1299328"/>
            <a:ext cx="722749" cy="551312"/>
            <a:chOff x="730941" y="1437313"/>
            <a:chExt cx="890497" cy="679269"/>
          </a:xfrm>
        </p:grpSpPr>
        <p:sp>
          <p:nvSpPr>
            <p:cNvPr id="84" name="円/楕円 83"/>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85" name="テキスト ボックス 84"/>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13:00</a:t>
              </a:r>
              <a:endParaRPr kumimoji="1" lang="ja-JP" altLang="en-US" sz="1400" dirty="0">
                <a:solidFill>
                  <a:srgbClr val="FFFFFF"/>
                </a:solidFill>
              </a:endParaRPr>
            </a:p>
          </p:txBody>
        </p:sp>
      </p:grpSp>
      <p:cxnSp>
        <p:nvCxnSpPr>
          <p:cNvPr id="86" name="直線コネクタ 85"/>
          <p:cNvCxnSpPr/>
          <p:nvPr/>
        </p:nvCxnSpPr>
        <p:spPr>
          <a:xfrm>
            <a:off x="5741787" y="2129149"/>
            <a:ext cx="3689217" cy="10564"/>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sp>
        <p:nvSpPr>
          <p:cNvPr id="87" name="テキスト ボックス 86"/>
          <p:cNvSpPr txBox="1"/>
          <p:nvPr/>
        </p:nvSpPr>
        <p:spPr>
          <a:xfrm>
            <a:off x="5638607" y="2235040"/>
            <a:ext cx="3792397" cy="792525"/>
          </a:xfrm>
          <a:prstGeom prst="rect">
            <a:avLst/>
          </a:prstGeom>
          <a:noFill/>
        </p:spPr>
        <p:txBody>
          <a:bodyPr wrap="square" rtlCol="0">
            <a:spAutoFit/>
          </a:bodyPr>
          <a:lstStyle/>
          <a:p>
            <a:r>
              <a:rPr kumimoji="1" lang="ja-JP" altLang="en-US" sz="1400" dirty="0" smtClean="0">
                <a:solidFill>
                  <a:schemeClr val="accent2">
                    <a:lumMod val="75000"/>
                  </a:schemeClr>
                </a:solidFill>
              </a:rPr>
              <a:t>小休憩</a:t>
            </a:r>
          </a:p>
          <a:p>
            <a:r>
              <a:rPr kumimoji="1" lang="ja-JP" altLang="en-US" sz="1050" dirty="0" smtClean="0"/>
              <a:t>比較的にプロジェクト進行が落ち着いているときには、</a:t>
            </a:r>
            <a:endParaRPr kumimoji="1" lang="en-US" altLang="ja-JP" sz="1050" dirty="0" smtClean="0"/>
          </a:p>
          <a:p>
            <a:r>
              <a:rPr kumimoji="1" lang="ja-JP" altLang="en-US" sz="1050" dirty="0" smtClean="0"/>
              <a:t>合間をみて、皆でお茶をしたりしてリラックスします。</a:t>
            </a:r>
            <a:endParaRPr kumimoji="1" lang="en-US" altLang="ja-JP" sz="1050" dirty="0" smtClean="0"/>
          </a:p>
          <a:p>
            <a:r>
              <a:rPr kumimoji="1" lang="ja-JP" altLang="en-US" sz="1050" dirty="0" smtClean="0"/>
              <a:t>世間話や雑談も交えながらするので、気分転換にもなります。</a:t>
            </a:r>
            <a:endParaRPr kumimoji="1" lang="en-US" altLang="ja-JP" sz="1050" dirty="0" smtClean="0"/>
          </a:p>
        </p:txBody>
      </p:sp>
      <p:cxnSp>
        <p:nvCxnSpPr>
          <p:cNvPr id="88" name="直線コネクタ 87"/>
          <p:cNvCxnSpPr/>
          <p:nvPr/>
        </p:nvCxnSpPr>
        <p:spPr>
          <a:xfrm>
            <a:off x="5741787" y="3146601"/>
            <a:ext cx="3689217"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grpSp>
        <p:nvGrpSpPr>
          <p:cNvPr id="92" name="図形グループ 91"/>
          <p:cNvGrpSpPr/>
          <p:nvPr/>
        </p:nvGrpSpPr>
        <p:grpSpPr>
          <a:xfrm>
            <a:off x="4878658" y="2129149"/>
            <a:ext cx="722749" cy="551312"/>
            <a:chOff x="730941" y="1437313"/>
            <a:chExt cx="890497" cy="679269"/>
          </a:xfrm>
        </p:grpSpPr>
        <p:sp>
          <p:nvSpPr>
            <p:cNvPr id="93" name="円/楕円 92"/>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94" name="テキスト ボックス 93"/>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16:00</a:t>
              </a:r>
              <a:endParaRPr kumimoji="1" lang="ja-JP" altLang="en-US" sz="1400" dirty="0">
                <a:solidFill>
                  <a:srgbClr val="FFFFFF"/>
                </a:solidFill>
              </a:endParaRPr>
            </a:p>
          </p:txBody>
        </p:sp>
      </p:grpSp>
      <p:sp>
        <p:nvSpPr>
          <p:cNvPr id="99" name="テキスト ボックス 98"/>
          <p:cNvSpPr txBox="1"/>
          <p:nvPr/>
        </p:nvSpPr>
        <p:spPr>
          <a:xfrm>
            <a:off x="5666361" y="3266904"/>
            <a:ext cx="4020599" cy="1115690"/>
          </a:xfrm>
          <a:prstGeom prst="rect">
            <a:avLst/>
          </a:prstGeom>
          <a:noFill/>
        </p:spPr>
        <p:txBody>
          <a:bodyPr wrap="square" rtlCol="0">
            <a:spAutoFit/>
          </a:bodyPr>
          <a:lstStyle/>
          <a:p>
            <a:r>
              <a:rPr kumimoji="1" lang="ja-JP" altLang="en-US" sz="1400" dirty="0" smtClean="0">
                <a:solidFill>
                  <a:schemeClr val="accent2">
                    <a:lumMod val="75000"/>
                  </a:schemeClr>
                </a:solidFill>
              </a:rPr>
              <a:t>終業（休憩）</a:t>
            </a:r>
          </a:p>
          <a:p>
            <a:r>
              <a:rPr kumimoji="1" lang="ja-JP" altLang="en-US" sz="1050" dirty="0" smtClean="0"/>
              <a:t>現在の進捗状況を報告し、特に問題がなければ本日の業務は終了です。予定した作業が完了していれば、</a:t>
            </a:r>
            <a:endParaRPr kumimoji="1" lang="en-US" altLang="ja-JP" sz="1050" dirty="0" smtClean="0"/>
          </a:p>
          <a:p>
            <a:r>
              <a:rPr kumimoji="1" lang="ja-JP" altLang="en-US" sz="1050" dirty="0" smtClean="0"/>
              <a:t>周囲にも気にすることなく定時で退勤出来ます。</a:t>
            </a:r>
            <a:endParaRPr kumimoji="1" lang="en-US" altLang="ja-JP" sz="1050" dirty="0" smtClean="0"/>
          </a:p>
          <a:p>
            <a:r>
              <a:rPr kumimoji="1" lang="ja-JP" altLang="en-US" sz="1050" dirty="0" smtClean="0"/>
              <a:t>急な対応などで残業が発生した場合には残業に入る前に、</a:t>
            </a:r>
            <a:endParaRPr kumimoji="1" lang="en-US" altLang="ja-JP" sz="1050" dirty="0" smtClean="0"/>
          </a:p>
          <a:p>
            <a:r>
              <a:rPr kumimoji="1" lang="ja-JP" altLang="en-US" sz="1050" dirty="0" smtClean="0"/>
              <a:t>一旦ここで休憩をして、軽食などを取ったりします。</a:t>
            </a:r>
            <a:endParaRPr kumimoji="1" lang="en-US" altLang="ja-JP" sz="1050" dirty="0" smtClean="0"/>
          </a:p>
        </p:txBody>
      </p:sp>
      <p:cxnSp>
        <p:nvCxnSpPr>
          <p:cNvPr id="100" name="直線コネクタ 99"/>
          <p:cNvCxnSpPr/>
          <p:nvPr/>
        </p:nvCxnSpPr>
        <p:spPr>
          <a:xfrm flipV="1">
            <a:off x="5751631" y="4382594"/>
            <a:ext cx="3679373" cy="2892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grpSp>
        <p:nvGrpSpPr>
          <p:cNvPr id="101" name="図形グループ 100"/>
          <p:cNvGrpSpPr/>
          <p:nvPr/>
        </p:nvGrpSpPr>
        <p:grpSpPr>
          <a:xfrm>
            <a:off x="4889818" y="3146601"/>
            <a:ext cx="722749" cy="551312"/>
            <a:chOff x="730941" y="1437313"/>
            <a:chExt cx="890497" cy="679269"/>
          </a:xfrm>
        </p:grpSpPr>
        <p:sp>
          <p:nvSpPr>
            <p:cNvPr id="102" name="円/楕円 101"/>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103" name="テキスト ボックス 102"/>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18:30</a:t>
              </a:r>
              <a:endParaRPr kumimoji="1" lang="ja-JP" altLang="en-US" sz="1400" dirty="0">
                <a:solidFill>
                  <a:srgbClr val="FFFFFF"/>
                </a:solidFill>
              </a:endParaRPr>
            </a:p>
          </p:txBody>
        </p:sp>
      </p:grpSp>
      <p:grpSp>
        <p:nvGrpSpPr>
          <p:cNvPr id="105" name="図形グループ 104"/>
          <p:cNvGrpSpPr/>
          <p:nvPr/>
        </p:nvGrpSpPr>
        <p:grpSpPr>
          <a:xfrm>
            <a:off x="4881684" y="4411514"/>
            <a:ext cx="722749" cy="551312"/>
            <a:chOff x="730941" y="1437313"/>
            <a:chExt cx="890497" cy="679269"/>
          </a:xfrm>
        </p:grpSpPr>
        <p:sp>
          <p:nvSpPr>
            <p:cNvPr id="106" name="円/楕円 105"/>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107" name="テキスト ボックス 106"/>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19:</a:t>
              </a:r>
              <a:r>
                <a:rPr kumimoji="1" lang="en-US" altLang="ja-JP" sz="1400" dirty="0">
                  <a:solidFill>
                    <a:srgbClr val="FFFFFF"/>
                  </a:solidFill>
                </a:rPr>
                <a:t>0</a:t>
              </a:r>
              <a:r>
                <a:rPr kumimoji="1" lang="en-US" altLang="ja-JP" sz="1400" dirty="0" smtClean="0">
                  <a:solidFill>
                    <a:srgbClr val="FFFFFF"/>
                  </a:solidFill>
                </a:rPr>
                <a:t>0</a:t>
              </a:r>
              <a:endParaRPr kumimoji="1" lang="ja-JP" altLang="en-US" sz="1400" dirty="0">
                <a:solidFill>
                  <a:srgbClr val="FFFFFF"/>
                </a:solidFill>
              </a:endParaRPr>
            </a:p>
          </p:txBody>
        </p:sp>
      </p:grpSp>
      <p:sp>
        <p:nvSpPr>
          <p:cNvPr id="108" name="テキスト ボックス 107"/>
          <p:cNvSpPr txBox="1"/>
          <p:nvPr/>
        </p:nvSpPr>
        <p:spPr>
          <a:xfrm>
            <a:off x="5666361" y="4550810"/>
            <a:ext cx="3764643" cy="469359"/>
          </a:xfrm>
          <a:prstGeom prst="rect">
            <a:avLst/>
          </a:prstGeom>
          <a:noFill/>
        </p:spPr>
        <p:txBody>
          <a:bodyPr wrap="square" rtlCol="0">
            <a:spAutoFit/>
          </a:bodyPr>
          <a:lstStyle/>
          <a:p>
            <a:r>
              <a:rPr kumimoji="1" lang="ja-JP" altLang="en-US" sz="1400" dirty="0" smtClean="0">
                <a:solidFill>
                  <a:schemeClr val="accent2">
                    <a:lumMod val="75000"/>
                  </a:schemeClr>
                </a:solidFill>
              </a:rPr>
              <a:t>残業開始</a:t>
            </a:r>
          </a:p>
          <a:p>
            <a:r>
              <a:rPr kumimoji="1" lang="ja-JP" altLang="en-US" sz="1050" dirty="0" smtClean="0"/>
              <a:t>休憩をして元気を取り戻したところで、残業を開始します。</a:t>
            </a:r>
            <a:endParaRPr kumimoji="1" lang="en-US" altLang="ja-JP" sz="1050" dirty="0" smtClean="0"/>
          </a:p>
        </p:txBody>
      </p:sp>
      <p:cxnSp>
        <p:nvCxnSpPr>
          <p:cNvPr id="109" name="直線コネクタ 108"/>
          <p:cNvCxnSpPr/>
          <p:nvPr/>
        </p:nvCxnSpPr>
        <p:spPr>
          <a:xfrm>
            <a:off x="5741787" y="5478656"/>
            <a:ext cx="3689217"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grpSp>
        <p:nvGrpSpPr>
          <p:cNvPr id="110" name="図形グループ 109"/>
          <p:cNvGrpSpPr/>
          <p:nvPr/>
        </p:nvGrpSpPr>
        <p:grpSpPr>
          <a:xfrm>
            <a:off x="4878658" y="5468160"/>
            <a:ext cx="722749" cy="551312"/>
            <a:chOff x="730941" y="1437313"/>
            <a:chExt cx="890497" cy="679269"/>
          </a:xfrm>
        </p:grpSpPr>
        <p:sp>
          <p:nvSpPr>
            <p:cNvPr id="111" name="円/楕円 110"/>
            <p:cNvSpPr/>
            <p:nvPr/>
          </p:nvSpPr>
          <p:spPr>
            <a:xfrm>
              <a:off x="836780" y="1437313"/>
              <a:ext cx="679269" cy="679269"/>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sz="1400" dirty="0"/>
            </a:p>
          </p:txBody>
        </p:sp>
        <p:sp>
          <p:nvSpPr>
            <p:cNvPr id="112" name="テキスト ボックス 111"/>
            <p:cNvSpPr txBox="1"/>
            <p:nvPr/>
          </p:nvSpPr>
          <p:spPr>
            <a:xfrm>
              <a:off x="730941" y="1579911"/>
              <a:ext cx="890497" cy="379211"/>
            </a:xfrm>
            <a:prstGeom prst="rect">
              <a:avLst/>
            </a:prstGeom>
            <a:noFill/>
          </p:spPr>
          <p:txBody>
            <a:bodyPr wrap="none" rtlCol="0">
              <a:spAutoFit/>
            </a:bodyPr>
            <a:lstStyle/>
            <a:p>
              <a:r>
                <a:rPr kumimoji="1" lang="en-US" altLang="ja-JP" sz="1400" dirty="0" smtClean="0">
                  <a:solidFill>
                    <a:srgbClr val="FFFFFF"/>
                  </a:solidFill>
                </a:rPr>
                <a:t>20:</a:t>
              </a:r>
              <a:r>
                <a:rPr kumimoji="1" lang="en-US" altLang="ja-JP" sz="1400" dirty="0">
                  <a:solidFill>
                    <a:srgbClr val="FFFFFF"/>
                  </a:solidFill>
                </a:rPr>
                <a:t>0</a:t>
              </a:r>
              <a:r>
                <a:rPr kumimoji="1" lang="en-US" altLang="ja-JP" sz="1400" dirty="0" smtClean="0">
                  <a:solidFill>
                    <a:srgbClr val="FFFFFF"/>
                  </a:solidFill>
                </a:rPr>
                <a:t>0</a:t>
              </a:r>
              <a:endParaRPr kumimoji="1" lang="ja-JP" altLang="en-US" sz="1400" dirty="0">
                <a:solidFill>
                  <a:srgbClr val="FFFFFF"/>
                </a:solidFill>
              </a:endParaRPr>
            </a:p>
          </p:txBody>
        </p:sp>
      </p:grpSp>
      <p:sp>
        <p:nvSpPr>
          <p:cNvPr id="113" name="テキスト ボックス 112"/>
          <p:cNvSpPr txBox="1"/>
          <p:nvPr/>
        </p:nvSpPr>
        <p:spPr>
          <a:xfrm>
            <a:off x="5663335" y="5607456"/>
            <a:ext cx="3538219" cy="630942"/>
          </a:xfrm>
          <a:prstGeom prst="rect">
            <a:avLst/>
          </a:prstGeom>
          <a:noFill/>
        </p:spPr>
        <p:txBody>
          <a:bodyPr wrap="square" rtlCol="0">
            <a:spAutoFit/>
          </a:bodyPr>
          <a:lstStyle/>
          <a:p>
            <a:r>
              <a:rPr kumimoji="1" lang="ja-JP" altLang="en-US" sz="1400" dirty="0" smtClean="0">
                <a:solidFill>
                  <a:schemeClr val="accent2">
                    <a:lumMod val="75000"/>
                  </a:schemeClr>
                </a:solidFill>
              </a:rPr>
              <a:t>退社</a:t>
            </a:r>
          </a:p>
          <a:p>
            <a:r>
              <a:rPr kumimoji="1" lang="ja-JP" altLang="en-US" sz="1050" dirty="0" smtClean="0"/>
              <a:t>１時間程で緊急な対応作業が完了したので、</a:t>
            </a:r>
            <a:endParaRPr kumimoji="1" lang="en-US" altLang="ja-JP" sz="1050" dirty="0" smtClean="0"/>
          </a:p>
          <a:p>
            <a:r>
              <a:rPr kumimoji="1" lang="ja-JP" altLang="en-US" sz="1050" dirty="0" smtClean="0"/>
              <a:t>報告と確認をした後、退社します。</a:t>
            </a:r>
            <a:endParaRPr kumimoji="1" lang="en-US" altLang="ja-JP" sz="1050" dirty="0" smtClean="0"/>
          </a:p>
        </p:txBody>
      </p:sp>
      <p:cxnSp>
        <p:nvCxnSpPr>
          <p:cNvPr id="114" name="直線コネクタ 113"/>
          <p:cNvCxnSpPr/>
          <p:nvPr/>
        </p:nvCxnSpPr>
        <p:spPr>
          <a:xfrm>
            <a:off x="5752519" y="6288015"/>
            <a:ext cx="3678485"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cxnSp>
        <p:nvCxnSpPr>
          <p:cNvPr id="115" name="直線コネクタ 114"/>
          <p:cNvCxnSpPr/>
          <p:nvPr/>
        </p:nvCxnSpPr>
        <p:spPr>
          <a:xfrm>
            <a:off x="1119414" y="5808970"/>
            <a:ext cx="3182959" cy="0"/>
          </a:xfrm>
          <a:prstGeom prst="line">
            <a:avLst/>
          </a:prstGeom>
          <a:ln w="19050" cmpd="sng">
            <a:solidFill>
              <a:schemeClr val="bg1">
                <a:lumMod val="50000"/>
              </a:schemeClr>
            </a:solidFill>
            <a:prstDash val="dash"/>
          </a:ln>
        </p:spPr>
        <p:style>
          <a:lnRef idx="2">
            <a:schemeClr val="accent1"/>
          </a:lnRef>
          <a:fillRef idx="0">
            <a:schemeClr val="accent1"/>
          </a:fillRef>
          <a:effectRef idx="1">
            <a:schemeClr val="accent1"/>
          </a:effectRef>
          <a:fontRef idx="minor">
            <a:schemeClr val="tx1"/>
          </a:fontRef>
        </p:style>
      </p:cxnSp>
      <p:cxnSp>
        <p:nvCxnSpPr>
          <p:cNvPr id="141" name="直線コネクタ 140"/>
          <p:cNvCxnSpPr/>
          <p:nvPr/>
        </p:nvCxnSpPr>
        <p:spPr>
          <a:xfrm>
            <a:off x="4697690" y="1030446"/>
            <a:ext cx="0" cy="5420959"/>
          </a:xfrm>
          <a:prstGeom prst="line">
            <a:avLst/>
          </a:prstGeom>
          <a:ln w="6350" cmpd="sng">
            <a:solidFill>
              <a:schemeClr val="tx1"/>
            </a:solidFill>
            <a:prstDash val="dash"/>
          </a:ln>
        </p:spPr>
        <p:style>
          <a:lnRef idx="2">
            <a:schemeClr val="accent1"/>
          </a:lnRef>
          <a:fillRef idx="0">
            <a:schemeClr val="accent1"/>
          </a:fillRef>
          <a:effectRef idx="1">
            <a:schemeClr val="accent1"/>
          </a:effectRef>
          <a:fontRef idx="minor">
            <a:schemeClr val="tx1"/>
          </a:fontRef>
        </p:style>
      </p:cxnSp>
      <p:sp>
        <p:nvSpPr>
          <p:cNvPr id="5" name="スライド番号プレースホルダー 4"/>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9</a:t>
            </a:fld>
            <a:endParaRPr lang="en-US" dirty="0">
              <a:solidFill>
                <a:srgbClr val="FFFFFF"/>
              </a:solidFill>
            </a:endParaRPr>
          </a:p>
        </p:txBody>
      </p:sp>
    </p:spTree>
    <p:extLst>
      <p:ext uri="{BB962C8B-B14F-4D97-AF65-F5344CB8AC3E}">
        <p14:creationId xmlns:p14="http://schemas.microsoft.com/office/powerpoint/2010/main" val="72318641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671469" y="1664645"/>
            <a:ext cx="7788649" cy="1854354"/>
          </a:xfrm>
          <a:prstGeom prst="rect">
            <a:avLst/>
          </a:prstGeom>
          <a:noFill/>
        </p:spPr>
        <p:txBody>
          <a:bodyPr wrap="square" rtlCol="0">
            <a:spAutoFit/>
          </a:bodyPr>
          <a:lstStyle/>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現状のスキルについては特には問いません。</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デザインの仕事というよりは、プログラミング・コーディングが中心。</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ただし、簡単なバナーや画像を作成する業務が発生したりするので</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プログラマー志望であっても、デザインの基本は抑えておく必要がある。</a:t>
            </a:r>
            <a:endParaRPr kumimoji="1" lang="en-US" altLang="ja-JP" sz="1400" dirty="0">
              <a:latin typeface="ＭＳ Ｐゴシック"/>
              <a:ea typeface="ＭＳ Ｐゴシック"/>
              <a:cs typeface="ＭＳ Ｐゴシック"/>
            </a:endParaRPr>
          </a:p>
          <a:p>
            <a:pPr>
              <a:spcBef>
                <a:spcPts val="100"/>
              </a:spcBef>
              <a:spcAft>
                <a:spcPts val="100"/>
              </a:spcAft>
            </a:pPr>
            <a:endParaRPr kumimoji="1" lang="en-US" altLang="ja-JP" sz="1400" dirty="0" smtClean="0">
              <a:latin typeface="ＭＳ Ｐゴシック"/>
              <a:ea typeface="ＭＳ Ｐゴシック"/>
              <a:cs typeface="ＭＳ Ｐゴシック"/>
            </a:endParaRPr>
          </a:p>
          <a:p>
            <a:pPr>
              <a:lnSpc>
                <a:spcPct val="50000"/>
              </a:lnSpc>
              <a:spcBef>
                <a:spcPts val="100"/>
              </a:spcBef>
              <a:spcAft>
                <a:spcPts val="100"/>
              </a:spcAft>
            </a:pPr>
            <a:r>
              <a:rPr kumimoji="1" lang="en-US" altLang="ja-JP" sz="1400" dirty="0">
                <a:latin typeface="ＭＳ Ｐゴシック"/>
                <a:ea typeface="ＭＳ Ｐゴシック"/>
                <a:cs typeface="ＭＳ Ｐゴシック"/>
              </a:rPr>
              <a:t>	</a:t>
            </a:r>
            <a:r>
              <a:rPr kumimoji="1" lang="en-US" altLang="ja-JP" sz="1400" dirty="0" smtClean="0">
                <a:latin typeface="ＭＳ Ｐゴシック"/>
                <a:ea typeface="ＭＳ Ｐゴシック"/>
                <a:cs typeface="ＭＳ Ｐゴシック"/>
              </a:rPr>
              <a:t>								</a:t>
            </a:r>
            <a:r>
              <a:rPr kumimoji="1" lang="ja-JP" altLang="en-US" sz="1400" dirty="0" smtClean="0">
                <a:latin typeface="ＭＳ Ｐゴシック"/>
                <a:ea typeface="ＭＳ Ｐゴシック"/>
                <a:cs typeface="ＭＳ Ｐゴシック"/>
              </a:rPr>
              <a:t>　　　　</a:t>
            </a:r>
            <a:r>
              <a:rPr kumimoji="1" lang="en-US" altLang="ja-JP" sz="1400" dirty="0" smtClean="0">
                <a:latin typeface="ＭＳ Ｐゴシック"/>
                <a:ea typeface="ＭＳ Ｐゴシック"/>
                <a:cs typeface="ＭＳ Ｐゴシック"/>
              </a:rPr>
              <a:t>※</a:t>
            </a:r>
            <a:r>
              <a:rPr kumimoji="1" lang="ja-JP" altLang="en-US" sz="1400" dirty="0" smtClean="0">
                <a:latin typeface="ＭＳ Ｐゴシック"/>
                <a:ea typeface="ＭＳ Ｐゴシック"/>
                <a:cs typeface="ＭＳ Ｐゴシック"/>
              </a:rPr>
              <a:t>次ページにて、具体的に説明致します。</a:t>
            </a:r>
            <a:endParaRPr kumimoji="1" lang="ja-JP" altLang="en-US" sz="1400" dirty="0">
              <a:latin typeface="ＭＳ Ｐゴシック"/>
              <a:ea typeface="ＭＳ Ｐゴシック"/>
              <a:cs typeface="ＭＳ Ｐゴシック"/>
            </a:endParaRPr>
          </a:p>
        </p:txBody>
      </p:sp>
      <p:sp>
        <p:nvSpPr>
          <p:cNvPr id="9" name="テキスト ボックス 8"/>
          <p:cNvSpPr txBox="1"/>
          <p:nvPr/>
        </p:nvSpPr>
        <p:spPr>
          <a:xfrm>
            <a:off x="671470" y="4248383"/>
            <a:ext cx="7581354" cy="1443985"/>
          </a:xfrm>
          <a:prstGeom prst="rect">
            <a:avLst/>
          </a:prstGeom>
          <a:noFill/>
        </p:spPr>
        <p:txBody>
          <a:bodyPr wrap="square" rtlCol="0">
            <a:spAutoFit/>
          </a:bodyPr>
          <a:lstStyle/>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わからないことにも、積極的に学ぶ意思を持ってる方、また人に聞く勇気を持っている方</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打ち合わせなどにも、出席する場合もあるので人と話すことに抵抗のない方</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主体性をもってプロジェクト（業務）に参加できる方</a:t>
            </a:r>
            <a:endParaRPr kumimoji="1" lang="en-US" altLang="ja-JP" sz="1400" dirty="0" smtClean="0">
              <a:latin typeface="ＭＳ Ｐゴシック"/>
              <a:ea typeface="ＭＳ Ｐゴシック"/>
              <a:cs typeface="ＭＳ Ｐゴシック"/>
            </a:endParaRPr>
          </a:p>
          <a:p>
            <a:pPr marL="285750" indent="-285750">
              <a:lnSpc>
                <a:spcPct val="150000"/>
              </a:lnSpc>
              <a:spcBef>
                <a:spcPts val="100"/>
              </a:spcBef>
              <a:spcAft>
                <a:spcPts val="100"/>
              </a:spcAft>
              <a:buFont typeface="ヒラギノ角ゴ ProN W3"/>
              <a:buChar char="-"/>
            </a:pPr>
            <a:r>
              <a:rPr kumimoji="1" lang="ja-JP" altLang="en-US" sz="1400" dirty="0" smtClean="0">
                <a:latin typeface="ＭＳ Ｐゴシック"/>
                <a:ea typeface="ＭＳ Ｐゴシック"/>
                <a:cs typeface="ＭＳ Ｐゴシック"/>
              </a:rPr>
              <a:t>自らの意見を積極的に発言出来る方</a:t>
            </a:r>
            <a:endParaRPr kumimoji="1" lang="en-US" altLang="ja-JP" sz="1400" dirty="0" smtClean="0">
              <a:latin typeface="ＭＳ Ｐゴシック"/>
              <a:ea typeface="ＭＳ Ｐゴシック"/>
              <a:cs typeface="ＭＳ Ｐゴシック"/>
            </a:endParaRPr>
          </a:p>
        </p:txBody>
      </p:sp>
      <p:sp>
        <p:nvSpPr>
          <p:cNvPr id="7" name="Title 1"/>
          <p:cNvSpPr txBox="1">
            <a:spLocks/>
          </p:cNvSpPr>
          <p:nvPr/>
        </p:nvSpPr>
        <p:spPr>
          <a:xfrm>
            <a:off x="363174" y="312614"/>
            <a:ext cx="7889649" cy="455125"/>
          </a:xfrm>
          <a:prstGeom prst="rect">
            <a:avLst/>
          </a:prstGeom>
        </p:spPr>
        <p:txBody>
          <a:bodyPr vert="horz" lIns="91440" tIns="45720" rIns="91440" bIns="45720" rtlCol="0" anchor="b">
            <a:normAutofit/>
          </a:bodyPr>
          <a:lstStyle>
            <a:lvl1pPr algn="l" defTabSz="742950" rtl="0" eaLnBrk="1" latinLnBrk="0" hangingPunct="1">
              <a:lnSpc>
                <a:spcPct val="90000"/>
              </a:lnSpc>
              <a:spcBef>
                <a:spcPct val="0"/>
              </a:spcBef>
              <a:buNone/>
              <a:defRPr sz="2600" kern="1200">
                <a:solidFill>
                  <a:schemeClr val="tx1"/>
                </a:solidFill>
                <a:latin typeface="游ゴシック" panose="020B0400000000000000" pitchFamily="50" charset="-128"/>
                <a:ea typeface="游ゴシック" panose="020B0400000000000000" pitchFamily="50" charset="-128"/>
                <a:cs typeface="+mj-cs"/>
              </a:defRPr>
            </a:lvl1pPr>
          </a:lstStyle>
          <a:p>
            <a:r>
              <a:rPr lang="en-US" sz="2000" b="1" dirty="0" smtClean="0">
                <a:solidFill>
                  <a:srgbClr val="000000"/>
                </a:solidFill>
              </a:rPr>
              <a:t>求める人物像</a:t>
            </a:r>
            <a:endParaRPr lang="en-US" sz="2000" b="1" dirty="0">
              <a:solidFill>
                <a:srgbClr val="000000"/>
              </a:solidFill>
            </a:endParaRPr>
          </a:p>
        </p:txBody>
      </p:sp>
      <p:sp>
        <p:nvSpPr>
          <p:cNvPr id="10" name="角丸四角形 9"/>
          <p:cNvSpPr/>
          <p:nvPr/>
        </p:nvSpPr>
        <p:spPr>
          <a:xfrm>
            <a:off x="531110" y="1418541"/>
            <a:ext cx="8191411" cy="2223664"/>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1" name="テキスト ボックス 10"/>
          <p:cNvSpPr txBox="1"/>
          <p:nvPr/>
        </p:nvSpPr>
        <p:spPr>
          <a:xfrm>
            <a:off x="828909" y="1249264"/>
            <a:ext cx="1700724"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スキルについて</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12" name="角丸四角形 11"/>
          <p:cNvSpPr/>
          <p:nvPr/>
        </p:nvSpPr>
        <p:spPr>
          <a:xfrm>
            <a:off x="515574" y="4027068"/>
            <a:ext cx="8206947" cy="1892828"/>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3" name="テキスト ボックス 12"/>
          <p:cNvSpPr txBox="1"/>
          <p:nvPr/>
        </p:nvSpPr>
        <p:spPr>
          <a:xfrm>
            <a:off x="814526" y="3835970"/>
            <a:ext cx="1778083"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人物像について</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8" name="スライド番号プレースホルダー 7"/>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10</a:t>
            </a:fld>
            <a:endParaRPr lang="en-US" dirty="0">
              <a:solidFill>
                <a:srgbClr val="FFFFFF"/>
              </a:solidFill>
            </a:endParaRPr>
          </a:p>
        </p:txBody>
      </p:sp>
    </p:spTree>
    <p:extLst>
      <p:ext uri="{BB962C8B-B14F-4D97-AF65-F5344CB8AC3E}">
        <p14:creationId xmlns:p14="http://schemas.microsoft.com/office/powerpoint/2010/main" val="364679076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321417" y="1153341"/>
            <a:ext cx="9453954" cy="369332"/>
          </a:xfrm>
          <a:prstGeom prst="rect">
            <a:avLst/>
          </a:prstGeom>
          <a:noFill/>
        </p:spPr>
        <p:txBody>
          <a:bodyPr wrap="square" rtlCol="0">
            <a:spAutoFit/>
          </a:bodyPr>
          <a:lstStyle/>
          <a:p>
            <a:r>
              <a:rPr kumimoji="1" lang="ja-JP" altLang="en-US" dirty="0" smtClean="0"/>
              <a:t>スキルの指標</a:t>
            </a:r>
            <a:endParaRPr kumimoji="1" lang="en-US" altLang="ja-JP" dirty="0"/>
          </a:p>
        </p:txBody>
      </p:sp>
      <p:sp>
        <p:nvSpPr>
          <p:cNvPr id="5" name="Title 1"/>
          <p:cNvSpPr txBox="1">
            <a:spLocks/>
          </p:cNvSpPr>
          <p:nvPr/>
        </p:nvSpPr>
        <p:spPr>
          <a:xfrm>
            <a:off x="363174" y="361462"/>
            <a:ext cx="7889649" cy="406278"/>
          </a:xfrm>
          <a:prstGeom prst="rect">
            <a:avLst/>
          </a:prstGeom>
        </p:spPr>
        <p:txBody>
          <a:bodyPr vert="horz" lIns="91440" tIns="45720" rIns="91440" bIns="45720" rtlCol="0" anchor="b">
            <a:normAutofit/>
          </a:bodyPr>
          <a:lstStyle>
            <a:lvl1pPr algn="l" defTabSz="742950" rtl="0" eaLnBrk="1" latinLnBrk="0" hangingPunct="1">
              <a:lnSpc>
                <a:spcPct val="90000"/>
              </a:lnSpc>
              <a:spcBef>
                <a:spcPct val="0"/>
              </a:spcBef>
              <a:buNone/>
              <a:defRPr sz="2600" kern="1200">
                <a:solidFill>
                  <a:schemeClr val="tx1"/>
                </a:solidFill>
                <a:latin typeface="游ゴシック" panose="020B0400000000000000" pitchFamily="50" charset="-128"/>
                <a:ea typeface="游ゴシック" panose="020B0400000000000000" pitchFamily="50" charset="-128"/>
                <a:cs typeface="+mj-cs"/>
              </a:defRPr>
            </a:lvl1pPr>
          </a:lstStyle>
          <a:p>
            <a:r>
              <a:rPr lang="ja-JP" altLang="en-US" sz="2000" b="1" dirty="0" smtClean="0">
                <a:solidFill>
                  <a:srgbClr val="000000"/>
                </a:solidFill>
              </a:rPr>
              <a:t>スキルについて</a:t>
            </a:r>
            <a:endParaRPr lang="en-US" sz="2000" b="1" dirty="0">
              <a:solidFill>
                <a:srgbClr val="000000"/>
              </a:solidFill>
            </a:endParaRPr>
          </a:p>
        </p:txBody>
      </p:sp>
      <p:sp>
        <p:nvSpPr>
          <p:cNvPr id="4" name="スライド番号プレースホルダー 3"/>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11</a:t>
            </a:fld>
            <a:endParaRPr lang="en-US" dirty="0">
              <a:solidFill>
                <a:srgbClr val="FFFFFF"/>
              </a:solidFill>
            </a:endParaRPr>
          </a:p>
        </p:txBody>
      </p:sp>
      <p:pic>
        <p:nvPicPr>
          <p:cNvPr id="2" name="図 1" descr="ski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5200" y="1687773"/>
            <a:ext cx="8191500" cy="4445000"/>
          </a:xfrm>
          <a:prstGeom prst="rect">
            <a:avLst/>
          </a:prstGeom>
        </p:spPr>
      </p:pic>
    </p:spTree>
    <p:extLst>
      <p:ext uri="{BB962C8B-B14F-4D97-AF65-F5344CB8AC3E}">
        <p14:creationId xmlns:p14="http://schemas.microsoft.com/office/powerpoint/2010/main" val="346317465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角丸四角形 51"/>
          <p:cNvSpPr/>
          <p:nvPr/>
        </p:nvSpPr>
        <p:spPr>
          <a:xfrm>
            <a:off x="7916406" y="2147066"/>
            <a:ext cx="1849911" cy="2445258"/>
          </a:xfrm>
          <a:prstGeom prst="roundRect">
            <a:avLst>
              <a:gd name="adj" fmla="val 8373"/>
            </a:avLst>
          </a:prstGeom>
          <a:solidFill>
            <a:schemeClr val="accent1">
              <a:lumMod val="40000"/>
              <a:lumOff val="60000"/>
            </a:schemeClr>
          </a:solidFill>
          <a:ln w="19050" cmpd="sng">
            <a:solidFill>
              <a:schemeClr val="accent1">
                <a:lumMod val="75000"/>
              </a:schemeClr>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endParaRPr kumimoji="1" lang="ja-JP" altLang="en-US" sz="1400" dirty="0">
              <a:solidFill>
                <a:srgbClr val="008000"/>
              </a:solidFill>
            </a:endParaRPr>
          </a:p>
        </p:txBody>
      </p:sp>
      <p:sp>
        <p:nvSpPr>
          <p:cNvPr id="2" name="Title 1"/>
          <p:cNvSpPr>
            <a:spLocks noGrp="1"/>
          </p:cNvSpPr>
          <p:nvPr>
            <p:ph type="title"/>
          </p:nvPr>
        </p:nvSpPr>
        <p:spPr>
          <a:xfrm>
            <a:off x="363174" y="332154"/>
            <a:ext cx="7889649" cy="435586"/>
          </a:xfrm>
        </p:spPr>
        <p:txBody>
          <a:bodyPr>
            <a:normAutofit/>
          </a:bodyPr>
          <a:lstStyle/>
          <a:p>
            <a:r>
              <a:rPr lang="en-US" sz="2000" b="1" dirty="0" smtClean="0">
                <a:solidFill>
                  <a:srgbClr val="000000"/>
                </a:solidFill>
              </a:rPr>
              <a:t>成長</a:t>
            </a:r>
            <a:r>
              <a:rPr lang="ja-JP" altLang="en-US" sz="2000" b="1" dirty="0" smtClean="0">
                <a:solidFill>
                  <a:srgbClr val="000000"/>
                </a:solidFill>
              </a:rPr>
              <a:t>とスキルアップの</a:t>
            </a:r>
            <a:r>
              <a:rPr lang="en-US" sz="2000" b="1" dirty="0" smtClean="0">
                <a:solidFill>
                  <a:srgbClr val="000000"/>
                </a:solidFill>
              </a:rPr>
              <a:t>ビジョン</a:t>
            </a:r>
            <a:endParaRPr lang="en-US" sz="2000" b="1" dirty="0">
              <a:solidFill>
                <a:srgbClr val="000000"/>
              </a:solidFill>
            </a:endParaRPr>
          </a:p>
        </p:txBody>
      </p:sp>
      <p:sp>
        <p:nvSpPr>
          <p:cNvPr id="3" name="テキスト ボックス 2"/>
          <p:cNvSpPr txBox="1"/>
          <p:nvPr/>
        </p:nvSpPr>
        <p:spPr>
          <a:xfrm>
            <a:off x="209432" y="1201234"/>
            <a:ext cx="6479809" cy="369332"/>
          </a:xfrm>
          <a:prstGeom prst="rect">
            <a:avLst/>
          </a:prstGeom>
          <a:noFill/>
        </p:spPr>
        <p:txBody>
          <a:bodyPr wrap="none" rtlCol="0">
            <a:spAutoFit/>
          </a:bodyPr>
          <a:lstStyle/>
          <a:p>
            <a:r>
              <a:rPr kumimoji="1" lang="ja-JP" altLang="en-US" dirty="0" smtClean="0"/>
              <a:t>入社から</a:t>
            </a:r>
            <a:r>
              <a:rPr kumimoji="1" lang="en-US" altLang="ja-JP" dirty="0" smtClean="0"/>
              <a:t>3〜5</a:t>
            </a:r>
            <a:r>
              <a:rPr kumimoji="1" lang="ja-JP" altLang="en-US" dirty="0" smtClean="0"/>
              <a:t>年で「</a:t>
            </a:r>
            <a:r>
              <a:rPr kumimoji="1" lang="en-US" altLang="ja-JP" dirty="0" smtClean="0"/>
              <a:t> </a:t>
            </a:r>
            <a:r>
              <a:rPr kumimoji="1" lang="ja-JP" altLang="en-US" dirty="0" smtClean="0"/>
              <a:t>プロフェッショナル</a:t>
            </a:r>
            <a:r>
              <a:rPr kumimoji="1" lang="en-US" altLang="ja-JP" dirty="0" smtClean="0"/>
              <a:t> </a:t>
            </a:r>
            <a:r>
              <a:rPr kumimoji="1" lang="ja-JP" altLang="en-US" dirty="0" smtClean="0"/>
              <a:t>」を目指します。</a:t>
            </a:r>
            <a:endParaRPr kumimoji="1" lang="en-US" altLang="ja-JP" dirty="0" smtClean="0"/>
          </a:p>
        </p:txBody>
      </p:sp>
      <p:sp>
        <p:nvSpPr>
          <p:cNvPr id="10" name="テキスト ボックス 9"/>
          <p:cNvSpPr txBox="1"/>
          <p:nvPr/>
        </p:nvSpPr>
        <p:spPr>
          <a:xfrm>
            <a:off x="209432" y="5131902"/>
            <a:ext cx="7943200" cy="1179810"/>
          </a:xfrm>
          <a:prstGeom prst="rect">
            <a:avLst/>
          </a:prstGeom>
          <a:noFill/>
        </p:spPr>
        <p:txBody>
          <a:bodyPr wrap="none" rtlCol="0">
            <a:spAutoFit/>
          </a:bodyPr>
          <a:lstStyle/>
          <a:p>
            <a:pPr marL="285750" indent="-285750">
              <a:lnSpc>
                <a:spcPct val="150000"/>
              </a:lnSpc>
              <a:buFont typeface="Wingdings" charset="2"/>
              <a:buChar char="ü"/>
            </a:pPr>
            <a:r>
              <a:rPr kumimoji="1" lang="ja-JP" altLang="en-US" sz="1600" dirty="0" smtClean="0"/>
              <a:t>安心して頑張れる環境がディーゴにはあります。</a:t>
            </a:r>
            <a:endParaRPr kumimoji="1" lang="en-US" altLang="ja-JP" sz="1600" dirty="0" smtClean="0"/>
          </a:p>
          <a:p>
            <a:pPr marL="285750" indent="-285750">
              <a:lnSpc>
                <a:spcPct val="150000"/>
              </a:lnSpc>
              <a:buFont typeface="Wingdings" charset="2"/>
              <a:buChar char="ü"/>
            </a:pPr>
            <a:r>
              <a:rPr kumimoji="1" lang="ja-JP" altLang="en-US" sz="1600" dirty="0" smtClean="0"/>
              <a:t>学びたいことや身につけたい技術があれば、会社が全面的にバックアップします。</a:t>
            </a:r>
            <a:endParaRPr kumimoji="1" lang="en-US" altLang="ja-JP" sz="1600" dirty="0" smtClean="0"/>
          </a:p>
          <a:p>
            <a:pPr marL="285750" indent="-285750">
              <a:lnSpc>
                <a:spcPct val="150000"/>
              </a:lnSpc>
              <a:buFont typeface="Wingdings" charset="2"/>
              <a:buChar char="ü"/>
            </a:pPr>
            <a:r>
              <a:rPr kumimoji="1" lang="ja-JP" altLang="en-US" sz="1600" dirty="0" smtClean="0"/>
              <a:t>役職や経歴は関係なく自分の意見をぶつけられます。</a:t>
            </a:r>
            <a:endParaRPr kumimoji="1" lang="ja-JP" altLang="en-US" sz="1600" dirty="0"/>
          </a:p>
        </p:txBody>
      </p:sp>
      <p:grpSp>
        <p:nvGrpSpPr>
          <p:cNvPr id="39" name="図形グループ 38"/>
          <p:cNvGrpSpPr/>
          <p:nvPr/>
        </p:nvGrpSpPr>
        <p:grpSpPr>
          <a:xfrm>
            <a:off x="293899" y="2125708"/>
            <a:ext cx="2408747" cy="2466616"/>
            <a:chOff x="293899" y="1884300"/>
            <a:chExt cx="2408747" cy="2466616"/>
          </a:xfrm>
        </p:grpSpPr>
        <p:sp>
          <p:nvSpPr>
            <p:cNvPr id="33" name="角丸四角形 32"/>
            <p:cNvSpPr/>
            <p:nvPr/>
          </p:nvSpPr>
          <p:spPr>
            <a:xfrm>
              <a:off x="293899" y="1884300"/>
              <a:ext cx="2408747" cy="2466616"/>
            </a:xfrm>
            <a:prstGeom prst="roundRect">
              <a:avLst>
                <a:gd name="adj" fmla="val 8373"/>
              </a:avLst>
            </a:prstGeom>
            <a:solidFill>
              <a:schemeClr val="accent2">
                <a:lumMod val="40000"/>
                <a:lumOff val="60000"/>
              </a:schemeClr>
            </a:solidFill>
            <a:ln w="19050" cmpd="sng">
              <a:solidFill>
                <a:srgbClr val="C55A11"/>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endParaRPr kumimoji="1" lang="ja-JP" altLang="en-US" sz="1400" dirty="0">
                <a:solidFill>
                  <a:srgbClr val="008000"/>
                </a:solidFill>
              </a:endParaRPr>
            </a:p>
          </p:txBody>
        </p:sp>
        <p:sp>
          <p:nvSpPr>
            <p:cNvPr id="11" name="角丸四角形 10"/>
            <p:cNvSpPr/>
            <p:nvPr/>
          </p:nvSpPr>
          <p:spPr>
            <a:xfrm>
              <a:off x="356900" y="1994297"/>
              <a:ext cx="2261778" cy="367365"/>
            </a:xfrm>
            <a:prstGeom prst="roundRect">
              <a:avLst/>
            </a:prstGeom>
            <a:solidFill>
              <a:schemeClr val="accent2"/>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600" dirty="0" smtClean="0"/>
                <a:t>朝の勉強会</a:t>
              </a:r>
              <a:endParaRPr kumimoji="1" lang="ja-JP" altLang="en-US" sz="1600" dirty="0"/>
            </a:p>
          </p:txBody>
        </p:sp>
        <p:sp>
          <p:nvSpPr>
            <p:cNvPr id="13" name="角丸四角形 12"/>
            <p:cNvSpPr/>
            <p:nvPr/>
          </p:nvSpPr>
          <p:spPr>
            <a:xfrm>
              <a:off x="356900" y="2419602"/>
              <a:ext cx="2261778" cy="388775"/>
            </a:xfrm>
            <a:prstGeom prst="roundRect">
              <a:avLst/>
            </a:prstGeom>
            <a:solidFill>
              <a:schemeClr val="accent2"/>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600" dirty="0" smtClean="0"/>
                <a:t>勉強会参加</a:t>
              </a:r>
              <a:endParaRPr kumimoji="1" lang="ja-JP" altLang="en-US" sz="1600" dirty="0"/>
            </a:p>
          </p:txBody>
        </p:sp>
        <p:sp>
          <p:nvSpPr>
            <p:cNvPr id="15" name="角丸四角形 14"/>
            <p:cNvSpPr/>
            <p:nvPr/>
          </p:nvSpPr>
          <p:spPr>
            <a:xfrm>
              <a:off x="356900" y="3658557"/>
              <a:ext cx="2261778" cy="603330"/>
            </a:xfrm>
            <a:prstGeom prst="roundRect">
              <a:avLst/>
            </a:prstGeom>
            <a:solidFill>
              <a:schemeClr val="accent2">
                <a:lumMod val="60000"/>
                <a:lumOff val="40000"/>
              </a:schemeClr>
            </a:solidFill>
            <a:ln>
              <a:solidFill>
                <a:schemeClr val="accent2"/>
              </a:solidFill>
            </a:ln>
          </p:spPr>
          <p:style>
            <a:lnRef idx="3">
              <a:schemeClr val="lt1"/>
            </a:lnRef>
            <a:fillRef idx="1">
              <a:schemeClr val="accent6"/>
            </a:fillRef>
            <a:effectRef idx="1">
              <a:schemeClr val="accent6"/>
            </a:effectRef>
            <a:fontRef idx="minor">
              <a:schemeClr val="lt1"/>
            </a:fontRef>
          </p:style>
          <p:txBody>
            <a:bodyPr rtlCol="0" anchor="ctr"/>
            <a:lstStyle/>
            <a:p>
              <a:r>
                <a:rPr lang="ja-JP" altLang="en-US" sz="1400" dirty="0">
                  <a:solidFill>
                    <a:schemeClr val="accent2">
                      <a:lumMod val="50000"/>
                    </a:schemeClr>
                  </a:solidFill>
                </a:rPr>
                <a:t>実践の中でレベルアップしスキルを身につける</a:t>
              </a:r>
            </a:p>
          </p:txBody>
        </p:sp>
        <p:sp>
          <p:nvSpPr>
            <p:cNvPr id="26" name="角丸四角形 25"/>
            <p:cNvSpPr/>
            <p:nvPr/>
          </p:nvSpPr>
          <p:spPr>
            <a:xfrm>
              <a:off x="356900" y="2864127"/>
              <a:ext cx="2261778" cy="388775"/>
            </a:xfrm>
            <a:prstGeom prst="roundRect">
              <a:avLst/>
            </a:prstGeom>
            <a:solidFill>
              <a:schemeClr val="accent2"/>
            </a:solidFill>
            <a:ln>
              <a:solidFill>
                <a:schemeClr val="accent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600" dirty="0" smtClean="0"/>
                <a:t>研修</a:t>
              </a:r>
              <a:endParaRPr kumimoji="1" lang="ja-JP" altLang="en-US" sz="1600" dirty="0"/>
            </a:p>
          </p:txBody>
        </p:sp>
        <p:sp>
          <p:nvSpPr>
            <p:cNvPr id="31" name="テキスト ボックス 30"/>
            <p:cNvSpPr txBox="1"/>
            <p:nvPr/>
          </p:nvSpPr>
          <p:spPr>
            <a:xfrm>
              <a:off x="1312071" y="3268608"/>
              <a:ext cx="415498" cy="369332"/>
            </a:xfrm>
            <a:prstGeom prst="rect">
              <a:avLst/>
            </a:prstGeom>
            <a:noFill/>
          </p:spPr>
          <p:txBody>
            <a:bodyPr wrap="none" rtlCol="0">
              <a:spAutoFit/>
            </a:bodyPr>
            <a:lstStyle/>
            <a:p>
              <a:r>
                <a:rPr kumimoji="1" lang="ja-JP" altLang="en-US" b="1" dirty="0" smtClean="0">
                  <a:solidFill>
                    <a:schemeClr val="accent2"/>
                  </a:solidFill>
                </a:rPr>
                <a:t>＋</a:t>
              </a:r>
              <a:endParaRPr kumimoji="1" lang="ja-JP" altLang="en-US" b="1" dirty="0">
                <a:solidFill>
                  <a:schemeClr val="accent2"/>
                </a:solidFill>
              </a:endParaRPr>
            </a:p>
          </p:txBody>
        </p:sp>
      </p:grpSp>
      <p:grpSp>
        <p:nvGrpSpPr>
          <p:cNvPr id="38" name="図形グループ 37"/>
          <p:cNvGrpSpPr/>
          <p:nvPr/>
        </p:nvGrpSpPr>
        <p:grpSpPr>
          <a:xfrm>
            <a:off x="3584736" y="2120252"/>
            <a:ext cx="3300933" cy="2472072"/>
            <a:chOff x="4749822" y="1878844"/>
            <a:chExt cx="3300933" cy="2472072"/>
          </a:xfrm>
        </p:grpSpPr>
        <p:sp>
          <p:nvSpPr>
            <p:cNvPr id="18" name="角丸四角形 17"/>
            <p:cNvSpPr/>
            <p:nvPr/>
          </p:nvSpPr>
          <p:spPr>
            <a:xfrm>
              <a:off x="4749822" y="1878844"/>
              <a:ext cx="3300933" cy="2472072"/>
            </a:xfrm>
            <a:prstGeom prst="roundRect">
              <a:avLst>
                <a:gd name="adj" fmla="val 8373"/>
              </a:avLst>
            </a:prstGeom>
            <a:solidFill>
              <a:srgbClr val="C5E0B4"/>
            </a:solidFill>
            <a:ln w="19050" cmpd="sng">
              <a:solidFill>
                <a:srgbClr val="008000"/>
              </a:solidFill>
              <a:prstDash val="dash"/>
            </a:ln>
          </p:spPr>
          <p:style>
            <a:lnRef idx="1">
              <a:schemeClr val="accent1"/>
            </a:lnRef>
            <a:fillRef idx="3">
              <a:schemeClr val="accent1"/>
            </a:fillRef>
            <a:effectRef idx="2">
              <a:schemeClr val="accent1"/>
            </a:effectRef>
            <a:fontRef idx="minor">
              <a:schemeClr val="lt1"/>
            </a:fontRef>
          </p:style>
          <p:txBody>
            <a:bodyPr rtlCol="0" anchor="ctr"/>
            <a:lstStyle/>
            <a:p>
              <a:endParaRPr kumimoji="1" lang="ja-JP" altLang="en-US" sz="1400" dirty="0">
                <a:solidFill>
                  <a:srgbClr val="008000"/>
                </a:solidFill>
              </a:endParaRPr>
            </a:p>
          </p:txBody>
        </p:sp>
        <p:sp>
          <p:nvSpPr>
            <p:cNvPr id="35" name="角丸四角形 34"/>
            <p:cNvSpPr/>
            <p:nvPr/>
          </p:nvSpPr>
          <p:spPr>
            <a:xfrm>
              <a:off x="4823295" y="3280700"/>
              <a:ext cx="3159421" cy="949699"/>
            </a:xfrm>
            <a:prstGeom prst="roundRect">
              <a:avLst>
                <a:gd name="adj" fmla="val 14124"/>
              </a:avLst>
            </a:prstGeom>
            <a:solidFill>
              <a:schemeClr val="accent6">
                <a:lumMod val="60000"/>
                <a:lumOff val="40000"/>
              </a:schemeClr>
            </a:solidFill>
            <a:ln>
              <a:solidFill>
                <a:schemeClr val="accent6">
                  <a:lumMod val="75000"/>
                </a:schemeClr>
              </a:solidFill>
            </a:ln>
          </p:spPr>
          <p:style>
            <a:lnRef idx="3">
              <a:schemeClr val="lt1"/>
            </a:lnRef>
            <a:fillRef idx="1">
              <a:schemeClr val="accent6"/>
            </a:fillRef>
            <a:effectRef idx="1">
              <a:schemeClr val="accent6"/>
            </a:effectRef>
            <a:fontRef idx="minor">
              <a:schemeClr val="lt1"/>
            </a:fontRef>
          </p:style>
          <p:txBody>
            <a:bodyPr rtlCol="0" anchor="ctr"/>
            <a:lstStyle/>
            <a:p>
              <a:pPr algn="ctr"/>
              <a:endParaRPr kumimoji="1" lang="ja-JP" altLang="en-US" sz="1200" dirty="0"/>
            </a:p>
          </p:txBody>
        </p:sp>
        <p:sp>
          <p:nvSpPr>
            <p:cNvPr id="22" name="角丸四角形 21"/>
            <p:cNvSpPr/>
            <p:nvPr/>
          </p:nvSpPr>
          <p:spPr>
            <a:xfrm>
              <a:off x="4823296" y="2561937"/>
              <a:ext cx="3159421" cy="377019"/>
            </a:xfrm>
            <a:prstGeom prst="roundRect">
              <a:avLst/>
            </a:prstGeom>
            <a:solidFill>
              <a:schemeClr val="accent2">
                <a:lumMod val="75000"/>
              </a:schemeClr>
            </a:solidFill>
            <a:ln>
              <a:solidFill>
                <a:schemeClr val="bg1"/>
              </a:solidFill>
            </a:ln>
          </p:spPr>
          <p:style>
            <a:lnRef idx="1">
              <a:schemeClr val="accent6"/>
            </a:lnRef>
            <a:fillRef idx="2">
              <a:schemeClr val="accent6"/>
            </a:fillRef>
            <a:effectRef idx="1">
              <a:schemeClr val="accent6"/>
            </a:effectRef>
            <a:fontRef idx="minor">
              <a:schemeClr val="dk1"/>
            </a:fontRef>
          </p:style>
          <p:txBody>
            <a:bodyPr rtlCol="0" anchor="ctr"/>
            <a:lstStyle/>
            <a:p>
              <a:pPr algn="ctr"/>
              <a:r>
                <a:rPr kumimoji="1" lang="ja-JP" altLang="en-US" sz="1600" dirty="0" smtClean="0">
                  <a:solidFill>
                    <a:schemeClr val="bg1"/>
                  </a:solidFill>
                </a:rPr>
                <a:t>習得スキル・経験</a:t>
              </a:r>
              <a:endParaRPr kumimoji="1" lang="ja-JP" altLang="en-US" sz="1600" dirty="0">
                <a:solidFill>
                  <a:schemeClr val="bg1"/>
                </a:solidFill>
              </a:endParaRPr>
            </a:p>
          </p:txBody>
        </p:sp>
        <p:sp>
          <p:nvSpPr>
            <p:cNvPr id="19" name="角丸四角形 18"/>
            <p:cNvSpPr/>
            <p:nvPr/>
          </p:nvSpPr>
          <p:spPr>
            <a:xfrm>
              <a:off x="4907265" y="3343677"/>
              <a:ext cx="1359084" cy="325381"/>
            </a:xfrm>
            <a:prstGeom prst="roundRect">
              <a:avLst>
                <a:gd name="adj" fmla="val 50000"/>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kumimoji="1" lang="ja-JP" altLang="en-US" sz="1200" dirty="0" smtClean="0"/>
                <a:t>企画・プレゼン</a:t>
              </a:r>
              <a:endParaRPr kumimoji="1" lang="ja-JP" altLang="en-US" sz="1200" dirty="0"/>
            </a:p>
          </p:txBody>
        </p:sp>
        <p:sp>
          <p:nvSpPr>
            <p:cNvPr id="20" name="角丸四角形 19"/>
            <p:cNvSpPr/>
            <p:nvPr/>
          </p:nvSpPr>
          <p:spPr>
            <a:xfrm>
              <a:off x="6497682" y="3343677"/>
              <a:ext cx="1359084" cy="325381"/>
            </a:xfrm>
            <a:prstGeom prst="roundRect">
              <a:avLst>
                <a:gd name="adj" fmla="val 50000"/>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kumimoji="1" lang="ja-JP" altLang="en-US" sz="1200" dirty="0" smtClean="0"/>
                <a:t>設計・デザイン</a:t>
              </a:r>
              <a:endParaRPr kumimoji="1" lang="ja-JP" altLang="en-US" sz="1200" dirty="0"/>
            </a:p>
          </p:txBody>
        </p:sp>
        <p:sp>
          <p:nvSpPr>
            <p:cNvPr id="21" name="テキスト ボックス 20"/>
            <p:cNvSpPr txBox="1"/>
            <p:nvPr/>
          </p:nvSpPr>
          <p:spPr>
            <a:xfrm>
              <a:off x="4994554" y="2954911"/>
              <a:ext cx="2802551" cy="276999"/>
            </a:xfrm>
            <a:prstGeom prst="rect">
              <a:avLst/>
            </a:prstGeom>
            <a:noFill/>
          </p:spPr>
          <p:txBody>
            <a:bodyPr wrap="square" rtlCol="0">
              <a:spAutoFit/>
            </a:bodyPr>
            <a:lstStyle/>
            <a:p>
              <a:r>
                <a:rPr kumimoji="1" lang="en-US" altLang="ja-JP" sz="1200" dirty="0" smtClean="0">
                  <a:solidFill>
                    <a:schemeClr val="tx1">
                      <a:lumMod val="75000"/>
                      <a:lumOff val="25000"/>
                    </a:schemeClr>
                  </a:solidFill>
                </a:rPr>
                <a:t>↓↓↓↓↓</a:t>
              </a:r>
              <a:r>
                <a:rPr kumimoji="1" lang="en-US" altLang="ja-JP" sz="1200" dirty="0">
                  <a:solidFill>
                    <a:schemeClr val="tx1">
                      <a:lumMod val="75000"/>
                      <a:lumOff val="25000"/>
                    </a:schemeClr>
                  </a:solidFill>
                </a:rPr>
                <a:t>↓↓↓↓</a:t>
              </a:r>
              <a:r>
                <a:rPr kumimoji="1" lang="en-US" altLang="ja-JP" sz="1200" dirty="0" smtClean="0">
                  <a:solidFill>
                    <a:schemeClr val="tx1">
                      <a:lumMod val="75000"/>
                      <a:lumOff val="25000"/>
                    </a:schemeClr>
                  </a:solidFill>
                </a:rPr>
                <a:t>↓↓</a:t>
              </a:r>
              <a:r>
                <a:rPr kumimoji="1" lang="en-US" altLang="ja-JP" sz="1200" dirty="0">
                  <a:solidFill>
                    <a:schemeClr val="tx1">
                      <a:lumMod val="75000"/>
                      <a:lumOff val="25000"/>
                    </a:schemeClr>
                  </a:solidFill>
                </a:rPr>
                <a:t>↓↓↓</a:t>
              </a:r>
              <a:r>
                <a:rPr kumimoji="1" lang="en-US" altLang="ja-JP" sz="1200" dirty="0" smtClean="0">
                  <a:solidFill>
                    <a:schemeClr val="tx1">
                      <a:lumMod val="75000"/>
                      <a:lumOff val="25000"/>
                    </a:schemeClr>
                  </a:solidFill>
                </a:rPr>
                <a:t>↓↓↓</a:t>
              </a:r>
              <a:endParaRPr kumimoji="1" lang="ja-JP" altLang="en-US" sz="1200" dirty="0">
                <a:solidFill>
                  <a:schemeClr val="tx1">
                    <a:lumMod val="75000"/>
                    <a:lumOff val="25000"/>
                  </a:schemeClr>
                </a:solidFill>
              </a:endParaRPr>
            </a:p>
          </p:txBody>
        </p:sp>
        <p:sp>
          <p:nvSpPr>
            <p:cNvPr id="23" name="テキスト ボックス 22"/>
            <p:cNvSpPr txBox="1"/>
            <p:nvPr/>
          </p:nvSpPr>
          <p:spPr>
            <a:xfrm>
              <a:off x="4994554" y="3696287"/>
              <a:ext cx="2877711" cy="523220"/>
            </a:xfrm>
            <a:prstGeom prst="rect">
              <a:avLst/>
            </a:prstGeom>
            <a:noFill/>
          </p:spPr>
          <p:txBody>
            <a:bodyPr wrap="none" rtlCol="0">
              <a:spAutoFit/>
            </a:bodyPr>
            <a:lstStyle/>
            <a:p>
              <a:pPr algn="ctr"/>
              <a:r>
                <a:rPr kumimoji="1" lang="ja-JP" altLang="en-US" sz="1400" dirty="0">
                  <a:solidFill>
                    <a:srgbClr val="385723"/>
                  </a:solidFill>
                </a:rPr>
                <a:t>プロジェクトで力を発揮し年収</a:t>
              </a:r>
              <a:r>
                <a:rPr kumimoji="1" lang="ja-JP" altLang="en-US" sz="1400" dirty="0" smtClean="0">
                  <a:solidFill>
                    <a:srgbClr val="385723"/>
                  </a:solidFill>
                </a:rPr>
                <a:t>も</a:t>
              </a:r>
              <a:endParaRPr kumimoji="1" lang="en-US" altLang="ja-JP" sz="1400" dirty="0" smtClean="0">
                <a:solidFill>
                  <a:srgbClr val="385723"/>
                </a:solidFill>
              </a:endParaRPr>
            </a:p>
            <a:p>
              <a:pPr algn="ctr"/>
              <a:r>
                <a:rPr kumimoji="1" lang="en-US" altLang="ja-JP" sz="1400" dirty="0" smtClean="0">
                  <a:solidFill>
                    <a:srgbClr val="385723"/>
                  </a:solidFill>
                </a:rPr>
                <a:t>500</a:t>
              </a:r>
              <a:r>
                <a:rPr kumimoji="1" lang="ja-JP" altLang="en-US" sz="1400" dirty="0">
                  <a:solidFill>
                    <a:srgbClr val="385723"/>
                  </a:solidFill>
                </a:rPr>
                <a:t>万円を目指す</a:t>
              </a:r>
              <a:r>
                <a:rPr kumimoji="1" lang="en-US" altLang="ja-JP" sz="1400" dirty="0">
                  <a:solidFill>
                    <a:srgbClr val="385723"/>
                  </a:solidFill>
                </a:rPr>
                <a:t>!</a:t>
              </a:r>
              <a:endParaRPr kumimoji="1" lang="ja-JP" altLang="en-US" sz="1400" dirty="0">
                <a:solidFill>
                  <a:srgbClr val="385723"/>
                </a:solidFill>
              </a:endParaRPr>
            </a:p>
          </p:txBody>
        </p:sp>
        <p:sp>
          <p:nvSpPr>
            <p:cNvPr id="24" name="テキスト ボックス 23"/>
            <p:cNvSpPr txBox="1"/>
            <p:nvPr/>
          </p:nvSpPr>
          <p:spPr>
            <a:xfrm>
              <a:off x="5015930" y="1975528"/>
              <a:ext cx="2852063" cy="584776"/>
            </a:xfrm>
            <a:prstGeom prst="rect">
              <a:avLst/>
            </a:prstGeom>
            <a:noFill/>
          </p:spPr>
          <p:txBody>
            <a:bodyPr wrap="none" rtlCol="0">
              <a:spAutoFit/>
            </a:bodyPr>
            <a:lstStyle/>
            <a:p>
              <a:r>
                <a:rPr kumimoji="1" lang="ja-JP" altLang="en-US" sz="1600" dirty="0" smtClean="0">
                  <a:solidFill>
                    <a:schemeClr val="bg2">
                      <a:lumMod val="25000"/>
                    </a:schemeClr>
                  </a:solidFill>
                </a:rPr>
                <a:t>それぞれの個性を活かした</a:t>
              </a:r>
              <a:endParaRPr kumimoji="1" lang="en-US" altLang="ja-JP" sz="1600" dirty="0" smtClean="0">
                <a:solidFill>
                  <a:schemeClr val="bg2">
                    <a:lumMod val="25000"/>
                  </a:schemeClr>
                </a:solidFill>
              </a:endParaRPr>
            </a:p>
            <a:p>
              <a:r>
                <a:rPr kumimoji="1" lang="ja-JP" altLang="en-US" sz="1600" dirty="0" smtClean="0">
                  <a:solidFill>
                    <a:schemeClr val="bg2">
                      <a:lumMod val="25000"/>
                    </a:schemeClr>
                  </a:solidFill>
                </a:rPr>
                <a:t>プロフェッショナルに成長！</a:t>
              </a:r>
              <a:endParaRPr kumimoji="1" lang="en-US" altLang="ja-JP" sz="1600" dirty="0">
                <a:solidFill>
                  <a:schemeClr val="bg2">
                    <a:lumMod val="25000"/>
                  </a:schemeClr>
                </a:solidFill>
              </a:endParaRPr>
            </a:p>
          </p:txBody>
        </p:sp>
      </p:grpSp>
      <p:sp>
        <p:nvSpPr>
          <p:cNvPr id="43" name="角丸四角形 42"/>
          <p:cNvSpPr/>
          <p:nvPr/>
        </p:nvSpPr>
        <p:spPr>
          <a:xfrm>
            <a:off x="209432" y="1937953"/>
            <a:ext cx="6760193" cy="2785368"/>
          </a:xfrm>
          <a:prstGeom prst="roundRect">
            <a:avLst>
              <a:gd name="adj" fmla="val 2883"/>
            </a:avLst>
          </a:prstGeom>
          <a:noFill/>
          <a:ln w="19050" cmpd="sng">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4" name="テキスト ボックス 43"/>
          <p:cNvSpPr txBox="1"/>
          <p:nvPr/>
        </p:nvSpPr>
        <p:spPr>
          <a:xfrm>
            <a:off x="2690398" y="1737188"/>
            <a:ext cx="1700724"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入社</a:t>
            </a:r>
            <a:r>
              <a:rPr kumimoji="1" lang="en-US" altLang="ja-JP" sz="1600" dirty="0" smtClean="0">
                <a:solidFill>
                  <a:schemeClr val="tx1">
                    <a:lumMod val="50000"/>
                    <a:lumOff val="50000"/>
                  </a:schemeClr>
                </a:solidFill>
                <a:latin typeface="ＭＳ Ｐゴシック"/>
                <a:ea typeface="ＭＳ Ｐゴシック"/>
                <a:cs typeface="ＭＳ Ｐゴシック"/>
              </a:rPr>
              <a:t> </a:t>
            </a:r>
            <a:r>
              <a:rPr kumimoji="1" lang="ja-JP" altLang="en-US" sz="1600" dirty="0" smtClean="0">
                <a:solidFill>
                  <a:schemeClr val="tx1">
                    <a:lumMod val="50000"/>
                    <a:lumOff val="50000"/>
                  </a:schemeClr>
                </a:solidFill>
                <a:latin typeface="ＭＳ Ｐゴシック"/>
                <a:ea typeface="ＭＳ Ｐゴシック"/>
                <a:cs typeface="ＭＳ Ｐゴシック"/>
              </a:rPr>
              <a:t>３年</a:t>
            </a:r>
            <a:r>
              <a:rPr kumimoji="1" lang="en-US" altLang="ja-JP" sz="1600" dirty="0" smtClean="0">
                <a:solidFill>
                  <a:schemeClr val="tx1">
                    <a:lumMod val="50000"/>
                    <a:lumOff val="50000"/>
                  </a:schemeClr>
                </a:solidFill>
                <a:latin typeface="ＭＳ Ｐゴシック"/>
                <a:ea typeface="ＭＳ Ｐゴシック"/>
                <a:cs typeface="ＭＳ Ｐゴシック"/>
              </a:rPr>
              <a:t> 〜 </a:t>
            </a:r>
            <a:r>
              <a:rPr kumimoji="1" lang="ja-JP" altLang="en-US" sz="1600" dirty="0" smtClean="0">
                <a:solidFill>
                  <a:schemeClr val="tx1">
                    <a:lumMod val="50000"/>
                    <a:lumOff val="50000"/>
                  </a:schemeClr>
                </a:solidFill>
                <a:latin typeface="ＭＳ Ｐゴシック"/>
                <a:ea typeface="ＭＳ Ｐゴシック"/>
                <a:cs typeface="ＭＳ Ｐゴシック"/>
              </a:rPr>
              <a:t>５年</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grpSp>
        <p:nvGrpSpPr>
          <p:cNvPr id="45" name="図形グループ 44"/>
          <p:cNvGrpSpPr/>
          <p:nvPr/>
        </p:nvGrpSpPr>
        <p:grpSpPr>
          <a:xfrm>
            <a:off x="2749213" y="2944824"/>
            <a:ext cx="767106" cy="648463"/>
            <a:chOff x="2948637" y="2944824"/>
            <a:chExt cx="767106" cy="648463"/>
          </a:xfrm>
        </p:grpSpPr>
        <p:sp>
          <p:nvSpPr>
            <p:cNvPr id="25" name="右矢印 24"/>
            <p:cNvSpPr/>
            <p:nvPr/>
          </p:nvSpPr>
          <p:spPr>
            <a:xfrm>
              <a:off x="2970488" y="2944824"/>
              <a:ext cx="745255" cy="648463"/>
            </a:xfrm>
            <a:prstGeom prst="rightArrow">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en-US" altLang="ja-JP" sz="1200" dirty="0" smtClean="0">
                <a:solidFill>
                  <a:schemeClr val="tx1"/>
                </a:solidFill>
              </a:endParaRPr>
            </a:p>
          </p:txBody>
        </p:sp>
        <p:sp>
          <p:nvSpPr>
            <p:cNvPr id="40" name="テキスト ボックス 39"/>
            <p:cNvSpPr txBox="1"/>
            <p:nvPr/>
          </p:nvSpPr>
          <p:spPr>
            <a:xfrm>
              <a:off x="2948637" y="3126527"/>
              <a:ext cx="681077" cy="261610"/>
            </a:xfrm>
            <a:prstGeom prst="rect">
              <a:avLst/>
            </a:prstGeom>
            <a:noFill/>
          </p:spPr>
          <p:txBody>
            <a:bodyPr wrap="none" rtlCol="0">
              <a:spAutoFit/>
            </a:bodyPr>
            <a:lstStyle/>
            <a:p>
              <a:r>
                <a:rPr kumimoji="1" lang="en-US" altLang="ja-JP" sz="1100" b="1" dirty="0" smtClean="0"/>
                <a:t>STEP1</a:t>
              </a:r>
              <a:endParaRPr kumimoji="1" lang="ja-JP" altLang="en-US" sz="1100" b="1" dirty="0"/>
            </a:p>
          </p:txBody>
        </p:sp>
      </p:grpSp>
      <p:sp>
        <p:nvSpPr>
          <p:cNvPr id="47" name="角丸四角形 46"/>
          <p:cNvSpPr/>
          <p:nvPr/>
        </p:nvSpPr>
        <p:spPr>
          <a:xfrm>
            <a:off x="7840828" y="1937953"/>
            <a:ext cx="2002206" cy="2785368"/>
          </a:xfrm>
          <a:prstGeom prst="roundRect">
            <a:avLst>
              <a:gd name="adj" fmla="val 2883"/>
            </a:avLst>
          </a:prstGeom>
          <a:noFill/>
          <a:ln w="19050" cmpd="sng">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8" name="テキスト ボックス 47"/>
          <p:cNvSpPr txBox="1"/>
          <p:nvPr/>
        </p:nvSpPr>
        <p:spPr>
          <a:xfrm>
            <a:off x="8214831" y="1716034"/>
            <a:ext cx="1335888"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入社</a:t>
            </a:r>
            <a:r>
              <a:rPr kumimoji="1" lang="en-US" altLang="ja-JP" sz="1600" dirty="0" smtClean="0">
                <a:solidFill>
                  <a:schemeClr val="tx1">
                    <a:lumMod val="50000"/>
                    <a:lumOff val="50000"/>
                  </a:schemeClr>
                </a:solidFill>
                <a:latin typeface="ＭＳ Ｐゴシック"/>
                <a:ea typeface="ＭＳ Ｐゴシック"/>
                <a:cs typeface="ＭＳ Ｐゴシック"/>
              </a:rPr>
              <a:t> </a:t>
            </a:r>
            <a:r>
              <a:rPr kumimoji="1" lang="ja-JP" altLang="en-US" sz="1600" dirty="0" smtClean="0">
                <a:solidFill>
                  <a:schemeClr val="tx1">
                    <a:lumMod val="50000"/>
                    <a:lumOff val="50000"/>
                  </a:schemeClr>
                </a:solidFill>
                <a:latin typeface="ＭＳ Ｐゴシック"/>
                <a:ea typeface="ＭＳ Ｐゴシック"/>
                <a:cs typeface="ＭＳ Ｐゴシック"/>
              </a:rPr>
              <a:t>５年</a:t>
            </a:r>
            <a:r>
              <a:rPr kumimoji="1" lang="en-US" altLang="ja-JP" sz="1600" dirty="0" smtClean="0">
                <a:solidFill>
                  <a:schemeClr val="tx1">
                    <a:lumMod val="50000"/>
                    <a:lumOff val="50000"/>
                  </a:schemeClr>
                </a:solidFill>
                <a:latin typeface="ＭＳ Ｐゴシック"/>
                <a:ea typeface="ＭＳ Ｐゴシック"/>
                <a:cs typeface="ＭＳ Ｐゴシック"/>
              </a:rPr>
              <a:t> 〜</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grpSp>
        <p:nvGrpSpPr>
          <p:cNvPr id="49" name="図形グループ 48"/>
          <p:cNvGrpSpPr/>
          <p:nvPr/>
        </p:nvGrpSpPr>
        <p:grpSpPr>
          <a:xfrm>
            <a:off x="7011609" y="2956445"/>
            <a:ext cx="767106" cy="648463"/>
            <a:chOff x="2948637" y="2944824"/>
            <a:chExt cx="767106" cy="648463"/>
          </a:xfrm>
        </p:grpSpPr>
        <p:sp>
          <p:nvSpPr>
            <p:cNvPr id="50" name="右矢印 49"/>
            <p:cNvSpPr/>
            <p:nvPr/>
          </p:nvSpPr>
          <p:spPr>
            <a:xfrm>
              <a:off x="2970488" y="2944824"/>
              <a:ext cx="745255" cy="648463"/>
            </a:xfrm>
            <a:prstGeom prst="rightArrow">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en-US" altLang="ja-JP" sz="1200" dirty="0" smtClean="0">
                <a:solidFill>
                  <a:schemeClr val="tx1"/>
                </a:solidFill>
              </a:endParaRPr>
            </a:p>
          </p:txBody>
        </p:sp>
        <p:sp>
          <p:nvSpPr>
            <p:cNvPr id="51" name="テキスト ボックス 50"/>
            <p:cNvSpPr txBox="1"/>
            <p:nvPr/>
          </p:nvSpPr>
          <p:spPr>
            <a:xfrm>
              <a:off x="2948637" y="3126527"/>
              <a:ext cx="681077" cy="261610"/>
            </a:xfrm>
            <a:prstGeom prst="rect">
              <a:avLst/>
            </a:prstGeom>
            <a:noFill/>
          </p:spPr>
          <p:txBody>
            <a:bodyPr wrap="none" rtlCol="0">
              <a:spAutoFit/>
            </a:bodyPr>
            <a:lstStyle/>
            <a:p>
              <a:r>
                <a:rPr kumimoji="1" lang="en-US" altLang="ja-JP" sz="1100" b="1" dirty="0" smtClean="0"/>
                <a:t>STEP2</a:t>
              </a:r>
              <a:endParaRPr kumimoji="1" lang="ja-JP" altLang="en-US" sz="1100" b="1" dirty="0"/>
            </a:p>
          </p:txBody>
        </p:sp>
      </p:grpSp>
      <p:sp>
        <p:nvSpPr>
          <p:cNvPr id="46" name="角丸四角形 45"/>
          <p:cNvSpPr/>
          <p:nvPr/>
        </p:nvSpPr>
        <p:spPr>
          <a:xfrm>
            <a:off x="7966761" y="2281862"/>
            <a:ext cx="1761294" cy="876153"/>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kumimoji="1" lang="ja-JP" altLang="en-US" sz="1600" spc="-300" dirty="0"/>
          </a:p>
        </p:txBody>
      </p:sp>
      <p:sp>
        <p:nvSpPr>
          <p:cNvPr id="54" name="角丸四角形 53"/>
          <p:cNvSpPr/>
          <p:nvPr/>
        </p:nvSpPr>
        <p:spPr>
          <a:xfrm>
            <a:off x="7972356" y="3310415"/>
            <a:ext cx="1738915" cy="1150500"/>
          </a:xfrm>
          <a:prstGeom prst="roundRect">
            <a:avLst/>
          </a:prstGeom>
          <a:solidFill>
            <a:schemeClr val="accent1">
              <a:lumMod val="60000"/>
              <a:lumOff val="40000"/>
            </a:schemeClr>
          </a:solidFill>
          <a:ln>
            <a:solidFill>
              <a:schemeClr val="accent5">
                <a:lumMod val="75000"/>
              </a:schemeClr>
            </a:solidFill>
          </a:ln>
        </p:spPr>
        <p:style>
          <a:lnRef idx="3">
            <a:schemeClr val="lt1"/>
          </a:lnRef>
          <a:fillRef idx="1">
            <a:schemeClr val="accent1"/>
          </a:fillRef>
          <a:effectRef idx="1">
            <a:schemeClr val="accent1"/>
          </a:effectRef>
          <a:fontRef idx="minor">
            <a:schemeClr val="lt1"/>
          </a:fontRef>
        </p:style>
        <p:txBody>
          <a:bodyPr rtlCol="0" anchor="ctr"/>
          <a:lstStyle/>
          <a:p>
            <a:pPr algn="ctr"/>
            <a:endParaRPr kumimoji="1" lang="en-US" altLang="ja-JP" sz="1600" dirty="0" smtClean="0"/>
          </a:p>
        </p:txBody>
      </p:sp>
      <p:sp>
        <p:nvSpPr>
          <p:cNvPr id="53" name="テキスト ボックス 52"/>
          <p:cNvSpPr txBox="1"/>
          <p:nvPr/>
        </p:nvSpPr>
        <p:spPr>
          <a:xfrm>
            <a:off x="7965281" y="3422854"/>
            <a:ext cx="1762021" cy="936154"/>
          </a:xfrm>
          <a:prstGeom prst="rect">
            <a:avLst/>
          </a:prstGeom>
          <a:noFill/>
        </p:spPr>
        <p:txBody>
          <a:bodyPr wrap="none" rtlCol="0">
            <a:spAutoFit/>
          </a:bodyPr>
          <a:lstStyle/>
          <a:p>
            <a:pPr algn="ctr"/>
            <a:r>
              <a:rPr kumimoji="1" lang="ja-JP" altLang="en-US" sz="1400" dirty="0" smtClean="0">
                <a:solidFill>
                  <a:schemeClr val="accent1">
                    <a:lumMod val="50000"/>
                  </a:schemeClr>
                </a:solidFill>
              </a:rPr>
              <a:t>入社</a:t>
            </a:r>
            <a:r>
              <a:rPr kumimoji="1" lang="en-US" altLang="ja-JP" sz="1400" dirty="0" smtClean="0">
                <a:solidFill>
                  <a:schemeClr val="accent1">
                    <a:lumMod val="50000"/>
                  </a:schemeClr>
                </a:solidFill>
              </a:rPr>
              <a:t>5</a:t>
            </a:r>
            <a:r>
              <a:rPr kumimoji="1" lang="ja-JP" altLang="en-US" sz="1400" dirty="0" smtClean="0">
                <a:solidFill>
                  <a:schemeClr val="accent1">
                    <a:lumMod val="50000"/>
                  </a:schemeClr>
                </a:solidFill>
              </a:rPr>
              <a:t>年以降は</a:t>
            </a:r>
            <a:endParaRPr kumimoji="1" lang="en-US" altLang="ja-JP" sz="1400" dirty="0" smtClean="0">
              <a:solidFill>
                <a:schemeClr val="accent1">
                  <a:lumMod val="50000"/>
                </a:schemeClr>
              </a:solidFill>
            </a:endParaRPr>
          </a:p>
          <a:p>
            <a:pPr algn="dist">
              <a:lnSpc>
                <a:spcPct val="150000"/>
              </a:lnSpc>
            </a:pPr>
            <a:r>
              <a:rPr kumimoji="1" lang="ja-JP" altLang="en-US" sz="1400" spc="-300" dirty="0" smtClean="0">
                <a:solidFill>
                  <a:schemeClr val="accent1">
                    <a:lumMod val="50000"/>
                  </a:schemeClr>
                </a:solidFill>
              </a:rPr>
              <a:t>フルスタックエンジニア</a:t>
            </a:r>
            <a:endParaRPr kumimoji="1" lang="en-US" altLang="ja-JP" sz="1400" spc="-300" dirty="0" smtClean="0">
              <a:solidFill>
                <a:schemeClr val="accent1">
                  <a:lumMod val="50000"/>
                </a:schemeClr>
              </a:solidFill>
            </a:endParaRPr>
          </a:p>
          <a:p>
            <a:pPr algn="ctr">
              <a:lnSpc>
                <a:spcPct val="150000"/>
              </a:lnSpc>
            </a:pPr>
            <a:r>
              <a:rPr kumimoji="1" lang="ja-JP" altLang="en-US" sz="1400" dirty="0" smtClean="0">
                <a:solidFill>
                  <a:schemeClr val="accent1">
                    <a:lumMod val="50000"/>
                  </a:schemeClr>
                </a:solidFill>
              </a:rPr>
              <a:t>を目指す</a:t>
            </a:r>
            <a:r>
              <a:rPr kumimoji="1" lang="en-US" altLang="ja-JP" sz="1400" dirty="0" smtClean="0">
                <a:solidFill>
                  <a:schemeClr val="accent1">
                    <a:lumMod val="50000"/>
                  </a:schemeClr>
                </a:solidFill>
              </a:rPr>
              <a:t>!</a:t>
            </a:r>
            <a:endParaRPr kumimoji="1" lang="ja-JP" altLang="en-US" sz="1400" dirty="0">
              <a:solidFill>
                <a:schemeClr val="accent1">
                  <a:lumMod val="50000"/>
                </a:schemeClr>
              </a:solidFill>
            </a:endParaRPr>
          </a:p>
        </p:txBody>
      </p:sp>
      <p:sp>
        <p:nvSpPr>
          <p:cNvPr id="55" name="テキスト ボックス 54"/>
          <p:cNvSpPr txBox="1"/>
          <p:nvPr/>
        </p:nvSpPr>
        <p:spPr>
          <a:xfrm>
            <a:off x="7896517" y="2533048"/>
            <a:ext cx="1903085" cy="323165"/>
          </a:xfrm>
          <a:prstGeom prst="rect">
            <a:avLst/>
          </a:prstGeom>
          <a:noFill/>
        </p:spPr>
        <p:txBody>
          <a:bodyPr wrap="none" rtlCol="0">
            <a:spAutoFit/>
          </a:bodyPr>
          <a:lstStyle/>
          <a:p>
            <a:r>
              <a:rPr kumimoji="1" lang="ja-JP" altLang="en-US" sz="1500" spc="-300" dirty="0" smtClean="0">
                <a:solidFill>
                  <a:schemeClr val="bg1"/>
                </a:solidFill>
              </a:rPr>
              <a:t>フルスタックエンジニア</a:t>
            </a:r>
            <a:endParaRPr kumimoji="1" lang="ja-JP" altLang="en-US" sz="1500" spc="-300" dirty="0">
              <a:solidFill>
                <a:schemeClr val="bg1"/>
              </a:solidFill>
            </a:endParaRPr>
          </a:p>
        </p:txBody>
      </p:sp>
      <p:sp>
        <p:nvSpPr>
          <p:cNvPr id="57" name="角丸四角形 56"/>
          <p:cNvSpPr/>
          <p:nvPr/>
        </p:nvSpPr>
        <p:spPr>
          <a:xfrm>
            <a:off x="220163" y="5008880"/>
            <a:ext cx="8191411" cy="1384112"/>
          </a:xfrm>
          <a:prstGeom prst="roundRect">
            <a:avLst>
              <a:gd name="adj" fmla="val 2883"/>
            </a:avLst>
          </a:prstGeom>
          <a:noFill/>
          <a:ln w="19050" cmpd="sng">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8" name="テキスト ボックス 57"/>
          <p:cNvSpPr txBox="1"/>
          <p:nvPr/>
        </p:nvSpPr>
        <p:spPr>
          <a:xfrm>
            <a:off x="375722" y="4817479"/>
            <a:ext cx="3812200" cy="338554"/>
          </a:xfrm>
          <a:prstGeom prst="rect">
            <a:avLst/>
          </a:prstGeom>
          <a:solidFill>
            <a:srgbClr val="FFFFFF"/>
          </a:solidFill>
        </p:spPr>
        <p:txBody>
          <a:bodyPr wrap="square" rtlCol="0">
            <a:spAutoFit/>
          </a:bodyPr>
          <a:lstStyle/>
          <a:p>
            <a:pPr algn="ctr"/>
            <a:r>
              <a:rPr kumimoji="1" lang="en-US" altLang="en-US" sz="1600" dirty="0" smtClean="0">
                <a:solidFill>
                  <a:schemeClr val="tx1">
                    <a:lumMod val="50000"/>
                    <a:lumOff val="50000"/>
                  </a:schemeClr>
                </a:solidFill>
                <a:latin typeface="ＭＳ Ｐゴシック"/>
                <a:ea typeface="ＭＳ Ｐゴシック"/>
                <a:cs typeface="ＭＳ Ｐゴシック"/>
              </a:rPr>
              <a:t>求職者支援訓練を受講している皆様へ</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60" name="スライド番号プレースホルダー 59"/>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12</a:t>
            </a:fld>
            <a:endParaRPr lang="en-US" dirty="0">
              <a:solidFill>
                <a:srgbClr val="FFFFFF"/>
              </a:solidFill>
            </a:endParaRPr>
          </a:p>
        </p:txBody>
      </p:sp>
    </p:spTree>
    <p:extLst>
      <p:ext uri="{BB962C8B-B14F-4D97-AF65-F5344CB8AC3E}">
        <p14:creationId xmlns:p14="http://schemas.microsoft.com/office/powerpoint/2010/main" val="118984979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41922"/>
            <a:ext cx="7889649" cy="425817"/>
          </a:xfrm>
        </p:spPr>
        <p:txBody>
          <a:bodyPr>
            <a:normAutofit/>
          </a:bodyPr>
          <a:lstStyle/>
          <a:p>
            <a:r>
              <a:rPr lang="ja-JP" altLang="en-US" sz="2000" b="1" dirty="0" smtClean="0">
                <a:solidFill>
                  <a:srgbClr val="000000"/>
                </a:solidFill>
              </a:rPr>
              <a:t>採用情報</a:t>
            </a:r>
            <a:endParaRPr lang="en-US" sz="2000" b="1" dirty="0">
              <a:solidFill>
                <a:srgbClr val="000000"/>
              </a:solidFill>
            </a:endParaRPr>
          </a:p>
        </p:txBody>
      </p:sp>
      <p:graphicFrame>
        <p:nvGraphicFramePr>
          <p:cNvPr id="56" name="表 55"/>
          <p:cNvGraphicFramePr>
            <a:graphicFrameLocks noGrp="1"/>
          </p:cNvGraphicFramePr>
          <p:nvPr>
            <p:extLst>
              <p:ext uri="{D42A27DB-BD31-4B8C-83A1-F6EECF244321}">
                <p14:modId xmlns:p14="http://schemas.microsoft.com/office/powerpoint/2010/main" val="1023389822"/>
              </p:ext>
            </p:extLst>
          </p:nvPr>
        </p:nvGraphicFramePr>
        <p:xfrm>
          <a:off x="715799" y="1259457"/>
          <a:ext cx="8478938" cy="2938308"/>
        </p:xfrm>
        <a:graphic>
          <a:graphicData uri="http://schemas.openxmlformats.org/drawingml/2006/table">
            <a:tbl>
              <a:tblPr>
                <a:tableStyleId>{69C7853C-536D-4A76-A0AE-DD22124D55A5}</a:tableStyleId>
              </a:tblPr>
              <a:tblGrid>
                <a:gridCol w="1144806"/>
                <a:gridCol w="3094663"/>
                <a:gridCol w="1108927"/>
                <a:gridCol w="3130542"/>
              </a:tblGrid>
              <a:tr h="685765">
                <a:tc>
                  <a:txBody>
                    <a:bodyPr/>
                    <a:lstStyle/>
                    <a:p>
                      <a:pPr algn="ctr"/>
                      <a:r>
                        <a:rPr kumimoji="1" lang="ja-JP" altLang="en-US" sz="1200" dirty="0" smtClean="0"/>
                        <a:t>雇用形態</a:t>
                      </a:r>
                      <a:endParaRPr kumimoji="1" lang="en-US" altLang="ja-JP" sz="1200" dirty="0" smtClean="0">
                        <a:latin typeface="ＭＳ ゴシック"/>
                        <a:ea typeface="ＭＳ ゴシック"/>
                        <a:cs typeface="ＭＳ ゴシック"/>
                      </a:endParaRPr>
                    </a:p>
                  </a:txBody>
                  <a:tcPr anchor="ctr" anchorCtr="1">
                    <a:solidFill>
                      <a:schemeClr val="bg1">
                        <a:lumMod val="85000"/>
                      </a:schemeClr>
                    </a:solidFill>
                  </a:tcPr>
                </a:tc>
                <a:tc>
                  <a:txBody>
                    <a:bodyPr/>
                    <a:lstStyle/>
                    <a:p>
                      <a:pPr marL="0" marR="0" lvl="0" indent="0" algn="ctr"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正社員</a:t>
                      </a:r>
                      <a:r>
                        <a:rPr kumimoji="1" lang="ja-JP" altLang="en-US" sz="1200" dirty="0" smtClean="0">
                          <a:solidFill>
                            <a:srgbClr val="FFFFFF"/>
                          </a:solidFill>
                          <a:latin typeface="ＭＳ ゴシック"/>
                          <a:ea typeface="+mn-ea"/>
                          <a:cs typeface="ＭＳ ゴシック"/>
                        </a:rPr>
                        <a:t>ああああああああああああああああ</a:t>
                      </a:r>
                      <a:r>
                        <a:rPr kumimoji="1" lang="ja-JP" altLang="en-US" sz="1200" dirty="0" smtClean="0">
                          <a:latin typeface="ＭＳ ゴシック"/>
                          <a:ea typeface="ＭＳ ゴシック"/>
                          <a:cs typeface="ＭＳ ゴシック"/>
                        </a:rPr>
                        <a:t>　　　</a:t>
                      </a:r>
                      <a:endParaRPr kumimoji="1" lang="en-US" altLang="ja-JP" sz="1200" dirty="0" smtClean="0">
                        <a:latin typeface="ＭＳ ゴシック"/>
                        <a:ea typeface="ＭＳ ゴシック"/>
                        <a:cs typeface="ＭＳ ゴシック"/>
                      </a:endParaRPr>
                    </a:p>
                  </a:txBody>
                  <a:tcPr anchor="ctr" anchorCtr="1">
                    <a:lnR w="12700" cap="flat" cmpd="sng" algn="ctr">
                      <a:noFill/>
                      <a:prstDash val="solid"/>
                      <a:round/>
                      <a:headEnd type="none" w="med" len="med"/>
                      <a:tailEnd type="none" w="med" len="med"/>
                    </a:lnR>
                    <a:lnB w="12700" cap="flat" cmpd="sng" algn="ctr">
                      <a:solidFill>
                        <a:srgbClr val="E7E6E6">
                          <a:lumMod val="90000"/>
                        </a:srgbClr>
                      </a:solidFill>
                      <a:prstDash val="solid"/>
                      <a:round/>
                      <a:headEnd type="none" w="med" len="med"/>
                      <a:tailEnd type="none" w="med" len="med"/>
                    </a:lnB>
                    <a:solidFill>
                      <a:schemeClr val="bg1"/>
                    </a:solidFill>
                  </a:tcPr>
                </a:tc>
                <a:tc>
                  <a:txBody>
                    <a:bodyPr/>
                    <a:lstStyle/>
                    <a:p>
                      <a:pPr algn="ctr"/>
                      <a:r>
                        <a:rPr kumimoji="1" lang="ja-JP" altLang="en-US" sz="1200" dirty="0" smtClean="0"/>
                        <a:t>休日・休暇</a:t>
                      </a:r>
                      <a:endParaRPr kumimoji="1" lang="ja-JP" altLang="en-US" sz="1200" dirty="0">
                        <a:latin typeface="ＭＳ ゴシック"/>
                        <a:ea typeface="ＭＳ ゴシック"/>
                        <a:cs typeface="ＭＳ ゴシック"/>
                      </a:endParaRPr>
                    </a:p>
                  </a:txBody>
                  <a:tcPr anchor="ctr" anchorCtr="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E7E6E6">
                          <a:lumMod val="90000"/>
                        </a:srgbClr>
                      </a:solidFill>
                      <a:prstDash val="solid"/>
                      <a:round/>
                      <a:headEnd type="none" w="med" len="med"/>
                      <a:tailEnd type="none" w="med" len="med"/>
                    </a:lnB>
                    <a:solidFill>
                      <a:schemeClr val="bg1">
                        <a:lumMod val="85000"/>
                      </a:schemeClr>
                    </a:solidFill>
                  </a:tcPr>
                </a:tc>
                <a:tc>
                  <a:txBody>
                    <a:bodyPr/>
                    <a:lstStyle/>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完全週休</a:t>
                      </a:r>
                      <a:r>
                        <a:rPr kumimoji="1" lang="en-US" altLang="ja-JP" sz="1200" dirty="0" smtClean="0"/>
                        <a:t>2</a:t>
                      </a:r>
                      <a:r>
                        <a:rPr kumimoji="1" lang="ja-JP" altLang="en-US" sz="1200" dirty="0" smtClean="0"/>
                        <a:t>日制（土・日）祝日</a:t>
                      </a:r>
                      <a:r>
                        <a:rPr kumimoji="1" lang="ja-JP" altLang="en-US" sz="1200" baseline="0" dirty="0" smtClean="0"/>
                        <a:t>、</a:t>
                      </a:r>
                      <a:r>
                        <a:rPr kumimoji="1" lang="ja-JP" altLang="en-US" sz="1200" dirty="0" smtClean="0">
                          <a:solidFill>
                            <a:srgbClr val="FFFFFF"/>
                          </a:solidFill>
                          <a:latin typeface="ＭＳ ゴシック"/>
                          <a:ea typeface="+mn-ea"/>
                          <a:cs typeface="ＭＳ ゴシック"/>
                        </a:rPr>
                        <a:t>あああ</a:t>
                      </a:r>
                      <a:endParaRPr kumimoji="1" lang="en-US" altLang="ja-JP" sz="1200" baseline="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baseline="0" dirty="0" smtClean="0"/>
                        <a:t>年末年始、</a:t>
                      </a:r>
                      <a:r>
                        <a:rPr kumimoji="1" lang="ja-JP" altLang="en-US" sz="1200" dirty="0" smtClean="0"/>
                        <a:t>有給休暇</a:t>
                      </a:r>
                    </a:p>
                  </a:txBody>
                  <a:tcPr anchor="ctr" anchorCtr="1">
                    <a:lnL w="12700" cap="flat" cmpd="sng" algn="ctr">
                      <a:noFill/>
                      <a:prstDash val="solid"/>
                      <a:round/>
                      <a:headEnd type="none" w="med" len="med"/>
                      <a:tailEnd type="none" w="med" len="med"/>
                    </a:lnL>
                    <a:lnB w="12700" cap="flat" cmpd="sng" algn="ctr">
                      <a:solidFill>
                        <a:srgbClr val="E7E6E6">
                          <a:lumMod val="90000"/>
                        </a:srgbClr>
                      </a:solidFill>
                      <a:prstDash val="solid"/>
                      <a:round/>
                      <a:headEnd type="none" w="med" len="med"/>
                      <a:tailEnd type="none" w="med" len="med"/>
                    </a:lnB>
                    <a:solidFill>
                      <a:schemeClr val="bg1"/>
                    </a:solidFill>
                  </a:tcPr>
                </a:tc>
              </a:tr>
              <a:tr h="685765">
                <a:tc>
                  <a:txBody>
                    <a:bodyPr/>
                    <a:lstStyle/>
                    <a:p>
                      <a:pPr algn="ctr"/>
                      <a:r>
                        <a:rPr kumimoji="1" lang="ja-JP" altLang="en-US" sz="1200" dirty="0" smtClean="0"/>
                        <a:t>勤務時間</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nSpc>
                          <a:spcPct val="140000"/>
                        </a:lnSpc>
                      </a:pPr>
                      <a:r>
                        <a:rPr kumimoji="1" lang="en-US" altLang="ja-JP" sz="1200" dirty="0" smtClean="0"/>
                        <a:t>9:30〜18:30</a:t>
                      </a:r>
                    </a:p>
                    <a:p>
                      <a:pPr>
                        <a:lnSpc>
                          <a:spcPct val="140000"/>
                        </a:lnSpc>
                      </a:pPr>
                      <a:r>
                        <a:rPr kumimoji="1" lang="en-US" altLang="ja-JP" sz="1050" dirty="0" smtClean="0"/>
                        <a:t>※</a:t>
                      </a:r>
                      <a:r>
                        <a:rPr kumimoji="1" lang="ja-JP" altLang="en-US" sz="1050" dirty="0" smtClean="0"/>
                        <a:t>標準労働時間</a:t>
                      </a:r>
                      <a:r>
                        <a:rPr kumimoji="1" lang="en-US" altLang="ja-JP" sz="1050" dirty="0" smtClean="0"/>
                        <a:t>8h </a:t>
                      </a:r>
                      <a:r>
                        <a:rPr kumimoji="1" lang="ja-JP" altLang="en-US" sz="1050" dirty="0" smtClean="0"/>
                        <a:t>休憩</a:t>
                      </a:r>
                      <a:r>
                        <a:rPr kumimoji="1" lang="en-US" altLang="ja-JP" sz="1050" dirty="0" smtClean="0"/>
                        <a:t>1h</a:t>
                      </a:r>
                      <a:r>
                        <a:rPr kumimoji="1" lang="ja-JP" altLang="en-US" sz="1050" dirty="0" smtClean="0"/>
                        <a:t>（</a:t>
                      </a:r>
                      <a:r>
                        <a:rPr kumimoji="1" lang="en-US" altLang="ja-JP" sz="1050" dirty="0" smtClean="0"/>
                        <a:t>12:00</a:t>
                      </a:r>
                      <a:r>
                        <a:rPr kumimoji="1" lang="ja-JP" altLang="en-US" sz="1050" dirty="0" smtClean="0"/>
                        <a:t>～</a:t>
                      </a:r>
                      <a:r>
                        <a:rPr kumimoji="1" lang="en-US" altLang="ja-JP" sz="1050" dirty="0" smtClean="0"/>
                        <a:t>13:00</a:t>
                      </a:r>
                      <a:r>
                        <a:rPr kumimoji="1" lang="ja-JP" altLang="en-US" sz="1050" dirty="0" smtClean="0"/>
                        <a:t>）</a:t>
                      </a:r>
                      <a:endParaRPr kumimoji="1" lang="en-US" altLang="ja-JP" sz="1050" dirty="0" smtClean="0"/>
                    </a:p>
                  </a:txBody>
                  <a:tcPr anchor="ctr" anchorCtr="1">
                    <a:lnR w="12700" cap="flat" cmpd="sng" algn="ctr">
                      <a:noFill/>
                      <a:prstDash val="solid"/>
                      <a:round/>
                      <a:headEnd type="none" w="med" len="med"/>
                      <a:tailEnd type="none" w="med" len="med"/>
                    </a:lnR>
                    <a:lnT w="12700" cap="flat" cmpd="sng" algn="ctr">
                      <a:solidFill>
                        <a:srgbClr val="E7E6E6">
                          <a:lumMod val="90000"/>
                        </a:srgbClr>
                      </a:solidFill>
                      <a:prstDash val="solid"/>
                      <a:round/>
                      <a:headEnd type="none" w="med" len="med"/>
                      <a:tailEnd type="none" w="med" len="med"/>
                    </a:lnT>
                    <a:lnB w="12700" cap="flat" cmpd="sng" algn="ctr">
                      <a:solidFill>
                        <a:srgbClr val="E7E6E6">
                          <a:lumMod val="90000"/>
                        </a:srgbClr>
                      </a:solidFill>
                      <a:prstDash val="solid"/>
                      <a:round/>
                      <a:headEnd type="none" w="med" len="med"/>
                      <a:tailEnd type="none" w="med" len="med"/>
                    </a:lnB>
                    <a:solidFill>
                      <a:schemeClr val="bg1"/>
                    </a:solidFill>
                  </a:tcPr>
                </a:tc>
                <a:tc>
                  <a:txBody>
                    <a:bodyPr/>
                    <a:lstStyle/>
                    <a:p>
                      <a:pPr algn="ctr"/>
                      <a:r>
                        <a:rPr kumimoji="1" lang="ja-JP" altLang="en-US" sz="1200" dirty="0" smtClean="0">
                          <a:latin typeface="ＭＳ ゴシック"/>
                          <a:ea typeface="ＭＳ ゴシック"/>
                          <a:cs typeface="ＭＳ ゴシック"/>
                        </a:rPr>
                        <a:t>勤務地</a:t>
                      </a:r>
                      <a:endParaRPr kumimoji="1" lang="ja-JP" altLang="en-US" sz="1200" dirty="0">
                        <a:latin typeface="ＭＳ ゴシック"/>
                        <a:ea typeface="ＭＳ ゴシック"/>
                        <a:cs typeface="ＭＳ ゴシック"/>
                      </a:endParaRPr>
                    </a:p>
                  </a:txBody>
                  <a:tcPr anchor="ctr" anchorCtr="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E7E6E6">
                          <a:lumMod val="90000"/>
                        </a:srgbClr>
                      </a:solidFill>
                      <a:prstDash val="solid"/>
                      <a:round/>
                      <a:headEnd type="none" w="med" len="med"/>
                      <a:tailEnd type="none" w="med" len="med"/>
                    </a:lnT>
                    <a:lnB w="12700" cap="flat" cmpd="sng" algn="ctr">
                      <a:solidFill>
                        <a:srgbClr val="E7E6E6">
                          <a:lumMod val="90000"/>
                        </a:srgbClr>
                      </a:solidFill>
                      <a:prstDash val="solid"/>
                      <a:round/>
                      <a:headEnd type="none" w="med" len="med"/>
                      <a:tailEnd type="none" w="med" len="med"/>
                    </a:lnB>
                    <a:solidFill>
                      <a:schemeClr val="bg1">
                        <a:lumMod val="85000"/>
                      </a:schemeClr>
                    </a:solidFill>
                  </a:tcPr>
                </a:tc>
                <a:tc>
                  <a:txBody>
                    <a:bodyPr/>
                    <a:lstStyle/>
                    <a:p>
                      <a:pPr marL="0" marR="0" indent="0" algn="l" defTabSz="742950" rtl="0" eaLnBrk="1" fontAlgn="auto" latinLnBrk="0" hangingPunct="1">
                        <a:lnSpc>
                          <a:spcPct val="100000"/>
                        </a:lnSpc>
                        <a:spcBef>
                          <a:spcPts val="0"/>
                        </a:spcBef>
                        <a:spcAft>
                          <a:spcPts val="0"/>
                        </a:spcAft>
                        <a:buClrTx/>
                        <a:buSzTx/>
                        <a:buFontTx/>
                        <a:buNone/>
                        <a:tabLst/>
                        <a:defRPr/>
                      </a:pPr>
                      <a:r>
                        <a:rPr kumimoji="1" lang="en-US" altLang="ja-JP" sz="1200" dirty="0" smtClean="0"/>
                        <a:t>〒155-0033</a:t>
                      </a:r>
                      <a:r>
                        <a:rPr kumimoji="1" lang="ja-JP" altLang="en-US" sz="1200" dirty="0" smtClean="0"/>
                        <a:t>　</a:t>
                      </a:r>
                      <a:endParaRPr kumimoji="1" lang="en-US" altLang="ja-JP" sz="12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東京都世田谷区代田</a:t>
                      </a:r>
                      <a:r>
                        <a:rPr kumimoji="1" lang="en-US" altLang="ja-JP" sz="1200" dirty="0" smtClean="0"/>
                        <a:t>3−27−19</a:t>
                      </a:r>
                      <a:r>
                        <a:rPr kumimoji="1" lang="ja-JP" altLang="en-US" sz="1200" dirty="0" smtClean="0">
                          <a:solidFill>
                            <a:srgbClr val="FFFFFF"/>
                          </a:solidFill>
                          <a:latin typeface="ＭＳ ゴシック"/>
                          <a:ea typeface="+mn-ea"/>
                          <a:cs typeface="ＭＳ ゴシック"/>
                        </a:rPr>
                        <a:t>ああああ</a:t>
                      </a:r>
                      <a:endParaRPr kumimoji="1" lang="en-US" altLang="ja-JP" sz="12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en-US" altLang="ja-JP" sz="1200" dirty="0" smtClean="0">
                          <a:latin typeface="ＭＳ ゴシック"/>
                          <a:ea typeface="+mn-ea"/>
                          <a:cs typeface="ＭＳ ゴシック"/>
                        </a:rPr>
                        <a:t>TEL. 03-5787-6796</a:t>
                      </a:r>
                      <a:endParaRPr kumimoji="1" lang="ja-JP" altLang="en-US" sz="1200" dirty="0">
                        <a:latin typeface="ＭＳ ゴシック"/>
                        <a:ea typeface="ＭＳ ゴシック"/>
                        <a:cs typeface="ＭＳ ゴシック"/>
                      </a:endParaRPr>
                    </a:p>
                  </a:txBody>
                  <a:tcPr anchor="ctr" anchorCtr="1">
                    <a:lnL w="12700" cap="flat" cmpd="sng" algn="ctr">
                      <a:noFill/>
                      <a:prstDash val="solid"/>
                      <a:round/>
                      <a:headEnd type="none" w="med" len="med"/>
                      <a:tailEnd type="none" w="med" len="med"/>
                    </a:lnL>
                    <a:lnT w="12700" cap="flat" cmpd="sng" algn="ctr">
                      <a:solidFill>
                        <a:srgbClr val="E7E6E6">
                          <a:lumMod val="90000"/>
                        </a:srgbClr>
                      </a:solidFill>
                      <a:prstDash val="solid"/>
                      <a:round/>
                      <a:headEnd type="none" w="med" len="med"/>
                      <a:tailEnd type="none" w="med" len="med"/>
                    </a:lnT>
                    <a:lnB w="12700" cap="flat" cmpd="sng" algn="ctr">
                      <a:solidFill>
                        <a:srgbClr val="E7E6E6">
                          <a:lumMod val="90000"/>
                        </a:srgbClr>
                      </a:solidFill>
                      <a:prstDash val="solid"/>
                      <a:round/>
                      <a:headEnd type="none" w="med" len="med"/>
                      <a:tailEnd type="none" w="med" len="med"/>
                    </a:lnB>
                    <a:solidFill>
                      <a:schemeClr val="bg1"/>
                    </a:solidFill>
                  </a:tcPr>
                </a:tc>
              </a:tr>
              <a:tr h="685765">
                <a:tc>
                  <a:txBody>
                    <a:bodyPr/>
                    <a:lstStyle/>
                    <a:p>
                      <a:pPr algn="ctr"/>
                      <a:r>
                        <a:rPr kumimoji="1" lang="ja-JP" altLang="en-US" sz="1200" dirty="0" smtClean="0"/>
                        <a:t>給与</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ja-JP" altLang="en-US" sz="1200" dirty="0" smtClean="0"/>
                        <a:t>月給</a:t>
                      </a:r>
                      <a:r>
                        <a:rPr kumimoji="1" lang="en-US" altLang="ja-JP" sz="1200" dirty="0" smtClean="0"/>
                        <a:t>18</a:t>
                      </a:r>
                      <a:r>
                        <a:rPr kumimoji="1" lang="ja-JP" altLang="en-US" sz="1200" dirty="0" smtClean="0"/>
                        <a:t>万円</a:t>
                      </a:r>
                      <a:r>
                        <a:rPr kumimoji="1" lang="en-US" altLang="ja-JP" sz="1200" dirty="0" smtClean="0"/>
                        <a:t>〜</a:t>
                      </a:r>
                      <a:r>
                        <a:rPr kumimoji="1" lang="ja-JP" altLang="en-US" sz="1200" dirty="0" smtClean="0">
                          <a:solidFill>
                            <a:srgbClr val="FFFFFF"/>
                          </a:solidFill>
                          <a:latin typeface="ＭＳ ゴシック"/>
                          <a:ea typeface="+mn-ea"/>
                          <a:cs typeface="ＭＳ ゴシック"/>
                        </a:rPr>
                        <a:t>ああああああああああああ</a:t>
                      </a:r>
                      <a:endParaRPr kumimoji="1" lang="ja-JP" altLang="en-US" sz="1200" dirty="0">
                        <a:latin typeface="ＭＳ ゴシック"/>
                        <a:ea typeface="ＭＳ ゴシック"/>
                        <a:cs typeface="ＭＳ ゴシック"/>
                      </a:endParaRPr>
                    </a:p>
                  </a:txBody>
                  <a:tcPr anchor="ctr" anchorCtr="1">
                    <a:lnR w="12700" cap="flat" cmpd="sng" algn="ctr">
                      <a:noFill/>
                      <a:prstDash val="solid"/>
                      <a:round/>
                      <a:headEnd type="none" w="med" len="med"/>
                      <a:tailEnd type="none" w="med" len="med"/>
                    </a:lnR>
                    <a:lnT w="12700" cap="flat" cmpd="sng" algn="ctr">
                      <a:solidFill>
                        <a:srgbClr val="E7E6E6">
                          <a:lumMod val="90000"/>
                        </a:srgbClr>
                      </a:solidFill>
                      <a:prstDash val="solid"/>
                      <a:round/>
                      <a:headEnd type="none" w="med" len="med"/>
                      <a:tailEnd type="none" w="med" len="med"/>
                    </a:lnT>
                    <a:solidFill>
                      <a:schemeClr val="bg1"/>
                    </a:solidFill>
                  </a:tcPr>
                </a:tc>
                <a:tc rowSpan="2">
                  <a:txBody>
                    <a:bodyPr/>
                    <a:lstStyle/>
                    <a:p>
                      <a:pPr algn="ctr"/>
                      <a:r>
                        <a:rPr kumimoji="1" lang="ja-JP" altLang="en-US" sz="1200" dirty="0" smtClean="0"/>
                        <a:t>待遇</a:t>
                      </a:r>
                      <a:endParaRPr kumimoji="1" lang="ja-JP" altLang="en-US" sz="1200" dirty="0">
                        <a:latin typeface="ＭＳ ゴシック"/>
                        <a:ea typeface="ＭＳ ゴシック"/>
                        <a:cs typeface="ＭＳ ゴシック"/>
                      </a:endParaRPr>
                    </a:p>
                  </a:txBody>
                  <a:tcPr anchor="ctr" anchorCtr="1">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E7E6E6">
                          <a:lumMod val="90000"/>
                        </a:srgbClr>
                      </a:solidFill>
                      <a:prstDash val="solid"/>
                      <a:round/>
                      <a:headEnd type="none" w="med" len="med"/>
                      <a:tailEnd type="none" w="med" len="med"/>
                    </a:lnT>
                    <a:solidFill>
                      <a:schemeClr val="bg1">
                        <a:lumMod val="85000"/>
                      </a:schemeClr>
                    </a:solidFill>
                  </a:tcPr>
                </a:tc>
                <a:tc rowSpan="2">
                  <a:txBody>
                    <a:bodyPr/>
                    <a:lstStyle/>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通勤交通費支給</a:t>
                      </a:r>
                      <a:endParaRPr kumimoji="1" lang="en-US" altLang="ja-JP" sz="12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en-US" altLang="ja-JP" sz="1000" dirty="0" smtClean="0"/>
                        <a:t>※</a:t>
                      </a:r>
                      <a:r>
                        <a:rPr kumimoji="1" lang="ja-JP" altLang="en-US" sz="1000" dirty="0" smtClean="0"/>
                        <a:t>月</a:t>
                      </a:r>
                      <a:r>
                        <a:rPr kumimoji="1" lang="en-US" altLang="ja-JP" sz="1000" dirty="0" smtClean="0"/>
                        <a:t>1</a:t>
                      </a:r>
                      <a:r>
                        <a:rPr kumimoji="1" lang="ja-JP" altLang="en-US" sz="1000" dirty="0" smtClean="0"/>
                        <a:t>万円まで、</a:t>
                      </a:r>
                      <a:r>
                        <a:rPr kumimoji="1" lang="en-US" altLang="ja-JP" sz="1000" dirty="0" smtClean="0"/>
                        <a:t>1</a:t>
                      </a:r>
                      <a:r>
                        <a:rPr kumimoji="1" lang="ja-JP" altLang="en-US" sz="1000" dirty="0" smtClean="0"/>
                        <a:t>万円を超える場合は応相談</a:t>
                      </a:r>
                      <a:r>
                        <a:rPr kumimoji="1" lang="ja-JP" altLang="en-US" sz="1000" dirty="0" smtClean="0">
                          <a:solidFill>
                            <a:srgbClr val="FFFFFF"/>
                          </a:solidFill>
                          <a:latin typeface="ＭＳ ゴシック"/>
                          <a:ea typeface="+mn-ea"/>
                          <a:cs typeface="ＭＳ ゴシック"/>
                        </a:rPr>
                        <a:t>あ</a:t>
                      </a:r>
                      <a:endParaRPr kumimoji="1" lang="en-US" altLang="ja-JP" sz="10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各種社会保険完備</a:t>
                      </a:r>
                      <a:endParaRPr kumimoji="1" lang="en-US" altLang="ja-JP" sz="12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年末調整</a:t>
                      </a:r>
                      <a:endParaRPr kumimoji="1" lang="en-US" altLang="ja-JP" sz="1200" dirty="0" smtClean="0"/>
                    </a:p>
                    <a:p>
                      <a:pPr marL="0" marR="0" indent="0" algn="l" defTabSz="742950" rtl="0" eaLnBrk="1" fontAlgn="auto" latinLnBrk="0" hangingPunct="1">
                        <a:lnSpc>
                          <a:spcPct val="100000"/>
                        </a:lnSpc>
                        <a:spcBef>
                          <a:spcPts val="0"/>
                        </a:spcBef>
                        <a:spcAft>
                          <a:spcPts val="0"/>
                        </a:spcAft>
                        <a:buClrTx/>
                        <a:buSzTx/>
                        <a:buFontTx/>
                        <a:buNone/>
                        <a:tabLst/>
                        <a:defRPr/>
                      </a:pPr>
                      <a:r>
                        <a:rPr kumimoji="1" lang="ja-JP" altLang="en-US" sz="1200" dirty="0" smtClean="0"/>
                        <a:t>定期健康診断</a:t>
                      </a:r>
                      <a:endParaRPr kumimoji="1" lang="en-US" altLang="ja-JP" sz="1200" dirty="0" smtClean="0"/>
                    </a:p>
                  </a:txBody>
                  <a:tcPr anchor="ctr" anchorCtr="1">
                    <a:lnL w="12700" cap="flat" cmpd="sng" algn="ctr">
                      <a:noFill/>
                      <a:prstDash val="solid"/>
                      <a:round/>
                      <a:headEnd type="none" w="med" len="med"/>
                      <a:tailEnd type="none" w="med" len="med"/>
                    </a:lnL>
                    <a:lnT w="12700" cap="flat" cmpd="sng" algn="ctr">
                      <a:solidFill>
                        <a:srgbClr val="E7E6E6">
                          <a:lumMod val="90000"/>
                        </a:srgbClr>
                      </a:solidFill>
                      <a:prstDash val="solid"/>
                      <a:round/>
                      <a:headEnd type="none" w="med" len="med"/>
                      <a:tailEnd type="none" w="med" len="med"/>
                    </a:lnT>
                    <a:solidFill>
                      <a:schemeClr val="bg1"/>
                    </a:solidFill>
                  </a:tcPr>
                </a:tc>
              </a:tr>
              <a:tr h="881013">
                <a:tc>
                  <a:txBody>
                    <a:bodyPr/>
                    <a:lstStyle/>
                    <a:p>
                      <a:pPr algn="ctr"/>
                      <a:r>
                        <a:rPr kumimoji="1" lang="ja-JP" altLang="en-US" sz="1200" dirty="0" smtClean="0">
                          <a:latin typeface="ＭＳ ゴシック"/>
                          <a:ea typeface="ＭＳ ゴシック"/>
                          <a:cs typeface="ＭＳ ゴシック"/>
                        </a:rPr>
                        <a:t>昇給</a:t>
                      </a:r>
                      <a:endParaRPr kumimoji="1" lang="en-US" altLang="ja-JP" sz="1200" dirty="0" smtClean="0">
                        <a:latin typeface="ＭＳ ゴシック"/>
                        <a:ea typeface="ＭＳ ゴシック"/>
                        <a:cs typeface="ＭＳ ゴシック"/>
                      </a:endParaRPr>
                    </a:p>
                  </a:txBody>
                  <a:tcPr anchor="ctr" anchorCtr="1">
                    <a:solidFill>
                      <a:schemeClr val="bg1">
                        <a:lumMod val="85000"/>
                      </a:schemeClr>
                    </a:solidFill>
                  </a:tcPr>
                </a:tc>
                <a:tc>
                  <a:txBody>
                    <a:bodyPr/>
                    <a:lstStyle/>
                    <a:p>
                      <a:pPr algn="l"/>
                      <a:r>
                        <a:rPr kumimoji="1" lang="ja-JP" altLang="en-US" sz="1200" dirty="0" smtClean="0">
                          <a:latin typeface="ＭＳ ゴシック"/>
                          <a:ea typeface="ＭＳ ゴシック"/>
                          <a:cs typeface="ＭＳ ゴシック"/>
                        </a:rPr>
                        <a:t>年</a:t>
                      </a:r>
                      <a:r>
                        <a:rPr kumimoji="1" lang="en-US" altLang="ja-JP" sz="1200" dirty="0" smtClean="0">
                          <a:latin typeface="ＭＳ ゴシック"/>
                          <a:ea typeface="ＭＳ ゴシック"/>
                          <a:cs typeface="ＭＳ ゴシック"/>
                        </a:rPr>
                        <a:t>1</a:t>
                      </a:r>
                      <a:r>
                        <a:rPr kumimoji="1" lang="ja-JP" altLang="en-US" sz="1200" dirty="0" smtClean="0">
                          <a:latin typeface="ＭＳ ゴシック"/>
                          <a:ea typeface="ＭＳ ゴシック"/>
                          <a:cs typeface="ＭＳ ゴシック"/>
                        </a:rPr>
                        <a:t>回（</a:t>
                      </a:r>
                      <a:r>
                        <a:rPr kumimoji="1" lang="en-US" altLang="ja-JP" sz="1200" dirty="0" smtClean="0">
                          <a:latin typeface="ＭＳ ゴシック"/>
                          <a:ea typeface="ＭＳ ゴシック"/>
                          <a:cs typeface="ＭＳ ゴシック"/>
                        </a:rPr>
                        <a:t>4</a:t>
                      </a:r>
                      <a:r>
                        <a:rPr kumimoji="1" lang="ja-JP" altLang="en-US" sz="1200" dirty="0" smtClean="0">
                          <a:latin typeface="ＭＳ ゴシック"/>
                          <a:ea typeface="ＭＳ ゴシック"/>
                          <a:cs typeface="ＭＳ ゴシック"/>
                        </a:rPr>
                        <a:t>月）</a:t>
                      </a:r>
                      <a:r>
                        <a:rPr kumimoji="1" lang="ja-JP" altLang="en-US" sz="1200" dirty="0" smtClean="0">
                          <a:solidFill>
                            <a:srgbClr val="FFFFFF"/>
                          </a:solidFill>
                          <a:latin typeface="ＭＳ ゴシック"/>
                          <a:ea typeface="+mn-ea"/>
                          <a:cs typeface="ＭＳ ゴシック"/>
                        </a:rPr>
                        <a:t>ああ</a:t>
                      </a:r>
                      <a:endParaRPr kumimoji="1" lang="en-US" altLang="ja-JP" sz="1200" dirty="0" smtClean="0">
                        <a:latin typeface="ＭＳ ゴシック"/>
                        <a:ea typeface="ＭＳ ゴシック"/>
                        <a:cs typeface="ＭＳ ゴシック"/>
                      </a:endParaRPr>
                    </a:p>
                    <a:p>
                      <a:pPr algn="l"/>
                      <a:r>
                        <a:rPr kumimoji="1" lang="en-US" altLang="ja-JP" sz="1050" dirty="0" smtClean="0">
                          <a:latin typeface="ＭＳ ゴシック"/>
                          <a:ea typeface="ＭＳ ゴシック"/>
                          <a:cs typeface="ＭＳ ゴシック"/>
                        </a:rPr>
                        <a:t>※</a:t>
                      </a:r>
                      <a:r>
                        <a:rPr kumimoji="1" lang="ja-JP" altLang="en-US" sz="1050" dirty="0" smtClean="0">
                          <a:latin typeface="ＭＳ ゴシック"/>
                          <a:ea typeface="ＭＳ ゴシック"/>
                          <a:cs typeface="ＭＳ ゴシック"/>
                        </a:rPr>
                        <a:t>前年度の評価に応じて査定</a:t>
                      </a:r>
                      <a:r>
                        <a:rPr kumimoji="1" lang="ja-JP" altLang="en-US" sz="1200" dirty="0" smtClean="0">
                          <a:solidFill>
                            <a:srgbClr val="FFFFFF"/>
                          </a:solidFill>
                          <a:latin typeface="ＭＳ ゴシック"/>
                          <a:ea typeface="+mn-ea"/>
                          <a:cs typeface="ＭＳ ゴシック"/>
                        </a:rPr>
                        <a:t>あああああああ</a:t>
                      </a:r>
                      <a:endParaRPr kumimoji="1" lang="en-US" altLang="ja-JP" sz="1200" dirty="0" smtClean="0">
                        <a:latin typeface="ＭＳ ゴシック"/>
                        <a:ea typeface="ＭＳ ゴシック"/>
                        <a:cs typeface="ＭＳ ゴシック"/>
                      </a:endParaRPr>
                    </a:p>
                  </a:txBody>
                  <a:tcPr anchor="ctr" anchorCtr="1">
                    <a:lnR w="12700" cap="flat" cmpd="sng" algn="ctr">
                      <a:noFill/>
                      <a:prstDash val="solid"/>
                      <a:round/>
                      <a:headEnd type="none" w="med" len="med"/>
                      <a:tailEnd type="none" w="med" len="med"/>
                    </a:lnR>
                    <a:solidFill>
                      <a:schemeClr val="bg1"/>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lnL w="12700" cap="flat" cmpd="sng" algn="ctr">
                      <a:noFill/>
                      <a:prstDash val="solid"/>
                      <a:round/>
                      <a:headEnd type="none" w="med" len="med"/>
                      <a:tailEnd type="none" w="med" len="med"/>
                    </a:lnL>
                    <a:lnR w="12700" cap="flat" cmpd="sng" algn="ctr">
                      <a:noFill/>
                      <a:prstDash val="solid"/>
                      <a:round/>
                      <a:headEnd type="none" w="med" len="med"/>
                      <a:tailEnd type="none" w="med" len="med"/>
                    </a:lnR>
                    <a:solidFill>
                      <a:schemeClr val="bg1">
                        <a:lumMod val="85000"/>
                      </a:schemeClr>
                    </a:solidFill>
                  </a:tcPr>
                </a:tc>
                <a:tc vMerge="1">
                  <a:txBody>
                    <a:bodyPr/>
                    <a:lstStyle/>
                    <a:p>
                      <a:pPr marL="0" marR="0" indent="0" algn="l" defTabSz="742950" rtl="0" eaLnBrk="1" fontAlgn="auto" latinLnBrk="0" hangingPunct="1">
                        <a:lnSpc>
                          <a:spcPct val="100000"/>
                        </a:lnSpc>
                        <a:spcBef>
                          <a:spcPts val="0"/>
                        </a:spcBef>
                        <a:spcAft>
                          <a:spcPts val="0"/>
                        </a:spcAft>
                        <a:buClrTx/>
                        <a:buSzTx/>
                        <a:buFontTx/>
                        <a:buNone/>
                        <a:tabLst/>
                        <a:defRPr/>
                      </a:pPr>
                      <a:endParaRPr kumimoji="1" lang="en-US" altLang="ja-JP" sz="1200" dirty="0" smtClean="0"/>
                    </a:p>
                  </a:txBody>
                  <a:tcPr anchor="ctr" anchorCtr="1">
                    <a:lnL w="12700" cap="flat" cmpd="sng" algn="ctr">
                      <a:noFill/>
                      <a:prstDash val="solid"/>
                      <a:round/>
                      <a:headEnd type="none" w="med" len="med"/>
                      <a:tailEnd type="none" w="med" len="med"/>
                    </a:lnL>
                    <a:solidFill>
                      <a:schemeClr val="bg1"/>
                    </a:solidFill>
                  </a:tcPr>
                </a:tc>
              </a:tr>
            </a:tbl>
          </a:graphicData>
        </a:graphic>
      </p:graphicFrame>
      <p:sp>
        <p:nvSpPr>
          <p:cNvPr id="4" name="テキスト ボックス 3"/>
          <p:cNvSpPr txBox="1"/>
          <p:nvPr/>
        </p:nvSpPr>
        <p:spPr>
          <a:xfrm>
            <a:off x="1091285" y="4657727"/>
            <a:ext cx="6801994" cy="1336263"/>
          </a:xfrm>
          <a:prstGeom prst="rect">
            <a:avLst/>
          </a:prstGeom>
          <a:noFill/>
        </p:spPr>
        <p:txBody>
          <a:bodyPr wrap="square" rtlCol="0">
            <a:spAutoFit/>
          </a:bodyPr>
          <a:lstStyle/>
          <a:p>
            <a:pPr>
              <a:lnSpc>
                <a:spcPct val="150000"/>
              </a:lnSpc>
              <a:spcBef>
                <a:spcPts val="100"/>
              </a:spcBef>
              <a:spcAft>
                <a:spcPts val="100"/>
              </a:spcAft>
            </a:pPr>
            <a:r>
              <a:rPr kumimoji="1" lang="ja-JP" altLang="en-US" sz="1400" dirty="0" smtClean="0">
                <a:latin typeface="ＭＳ Ｐゴシック"/>
                <a:ea typeface="ＭＳ Ｐゴシック"/>
                <a:cs typeface="ＭＳ Ｐゴシック"/>
              </a:rPr>
              <a:t>必要書類をご用意の上、下記の専用フォームからご応募ください。</a:t>
            </a:r>
            <a:endParaRPr kumimoji="1" lang="en-US" altLang="ja-JP" sz="1400" dirty="0" smtClean="0">
              <a:latin typeface="ＭＳ Ｐゴシック"/>
              <a:ea typeface="ＭＳ Ｐゴシック"/>
              <a:cs typeface="ＭＳ Ｐゴシック"/>
            </a:endParaRPr>
          </a:p>
          <a:p>
            <a:pPr>
              <a:lnSpc>
                <a:spcPct val="150000"/>
              </a:lnSpc>
              <a:spcBef>
                <a:spcPts val="100"/>
              </a:spcBef>
              <a:spcAft>
                <a:spcPts val="100"/>
              </a:spcAft>
            </a:pPr>
            <a:r>
              <a:rPr kumimoji="1" lang="en-US" altLang="ja-JP" sz="1400" dirty="0" smtClean="0">
                <a:latin typeface="ＭＳ Ｐゴシック"/>
                <a:ea typeface="ＭＳ Ｐゴシック"/>
                <a:cs typeface="ＭＳ Ｐゴシック"/>
              </a:rPr>
              <a:t>【</a:t>
            </a:r>
            <a:r>
              <a:rPr kumimoji="1" lang="ja-JP" altLang="en-US" sz="1400" dirty="0" smtClean="0">
                <a:latin typeface="ＭＳ Ｐゴシック"/>
                <a:ea typeface="ＭＳ Ｐゴシック"/>
                <a:cs typeface="ＭＳ Ｐゴシック"/>
              </a:rPr>
              <a:t>必要書類</a:t>
            </a:r>
            <a:r>
              <a:rPr kumimoji="1" lang="en-US" altLang="ja-JP" sz="1400" dirty="0" smtClean="0">
                <a:latin typeface="ＭＳ Ｐゴシック"/>
                <a:ea typeface="ＭＳ Ｐゴシック"/>
                <a:cs typeface="ＭＳ Ｐゴシック"/>
              </a:rPr>
              <a:t>】</a:t>
            </a:r>
            <a:r>
              <a:rPr kumimoji="1" lang="ja-JP" altLang="en-US" sz="1400" dirty="0" smtClean="0">
                <a:latin typeface="ＭＳ Ｐゴシック"/>
                <a:ea typeface="ＭＳ Ｐゴシック"/>
                <a:cs typeface="ＭＳ Ｐゴシック"/>
              </a:rPr>
              <a:t>　</a:t>
            </a:r>
            <a:endParaRPr kumimoji="1" lang="en-US" altLang="ja-JP" sz="1400" dirty="0" smtClean="0">
              <a:latin typeface="ＭＳ Ｐゴシック"/>
              <a:ea typeface="ＭＳ Ｐゴシック"/>
              <a:cs typeface="ＭＳ Ｐゴシック"/>
            </a:endParaRPr>
          </a:p>
          <a:p>
            <a:pPr lvl="1">
              <a:spcBef>
                <a:spcPts val="100"/>
              </a:spcBef>
              <a:spcAft>
                <a:spcPts val="100"/>
              </a:spcAft>
            </a:pPr>
            <a:r>
              <a:rPr kumimoji="1" lang="ja-JP" altLang="en-US" sz="1400" dirty="0" smtClean="0">
                <a:latin typeface="ＭＳ Ｐゴシック"/>
                <a:ea typeface="ＭＳ Ｐゴシック"/>
                <a:cs typeface="ＭＳ Ｐゴシック"/>
              </a:rPr>
              <a:t>履歴書、職務経歴書、作品（ポートフォリオサイトの</a:t>
            </a:r>
            <a:r>
              <a:rPr kumimoji="1" lang="en-US" altLang="ja-JP" sz="1400" dirty="0" smtClean="0">
                <a:latin typeface="ＭＳ Ｐゴシック"/>
                <a:ea typeface="ＭＳ Ｐゴシック"/>
                <a:cs typeface="ＭＳ Ｐゴシック"/>
              </a:rPr>
              <a:t>URL</a:t>
            </a:r>
            <a:r>
              <a:rPr kumimoji="1" lang="ja-JP" altLang="en-US" sz="1400" dirty="0" smtClean="0">
                <a:latin typeface="ＭＳ Ｐゴシック"/>
                <a:ea typeface="ＭＳ Ｐゴシック"/>
                <a:cs typeface="ＭＳ Ｐゴシック"/>
              </a:rPr>
              <a:t>）</a:t>
            </a:r>
            <a:endParaRPr kumimoji="1" lang="en-US" altLang="ja-JP" sz="1400" dirty="0" smtClean="0">
              <a:latin typeface="ＭＳ Ｐゴシック"/>
              <a:ea typeface="ＭＳ Ｐゴシック"/>
              <a:cs typeface="ＭＳ Ｐゴシック"/>
            </a:endParaRPr>
          </a:p>
          <a:p>
            <a:pPr>
              <a:lnSpc>
                <a:spcPct val="150000"/>
              </a:lnSpc>
              <a:spcBef>
                <a:spcPts val="100"/>
              </a:spcBef>
              <a:spcAft>
                <a:spcPts val="100"/>
              </a:spcAft>
            </a:pPr>
            <a:r>
              <a:rPr kumimoji="1" lang="ja-JP" altLang="en-US" sz="1400" dirty="0" smtClean="0">
                <a:latin typeface="ＭＳ Ｐゴシック"/>
                <a:ea typeface="ＭＳ Ｐゴシック"/>
                <a:cs typeface="ＭＳ Ｐゴシック"/>
              </a:rPr>
              <a:t>応募専用フォーム　</a:t>
            </a:r>
            <a:r>
              <a:rPr kumimoji="1" lang="en-US" altLang="ja-JP" sz="1400" dirty="0" smtClean="0">
                <a:latin typeface="ＭＳ Ｐゴシック"/>
                <a:ea typeface="ＭＳ Ｐゴシック"/>
                <a:cs typeface="ＭＳ Ｐゴシック"/>
              </a:rPr>
              <a:t>URL </a:t>
            </a:r>
            <a:r>
              <a:rPr kumimoji="1" lang="ja-JP" altLang="en-US" sz="1400" dirty="0" smtClean="0">
                <a:latin typeface="ＭＳ Ｐゴシック"/>
                <a:ea typeface="ＭＳ Ｐゴシック"/>
                <a:cs typeface="ＭＳ Ｐゴシック"/>
              </a:rPr>
              <a:t>：</a:t>
            </a:r>
            <a:r>
              <a:rPr kumimoji="1" lang="en-US" altLang="ja-JP" sz="1400" dirty="0" smtClean="0">
                <a:latin typeface="ＭＳ Ｐゴシック"/>
                <a:ea typeface="ＭＳ Ｐゴシック"/>
                <a:cs typeface="ＭＳ Ｐゴシック"/>
              </a:rPr>
              <a:t> </a:t>
            </a:r>
            <a:r>
              <a:rPr kumimoji="1" lang="en-US" altLang="ja-JP" sz="1400" dirty="0" smtClean="0">
                <a:latin typeface="ＭＳ Ｐゴシック"/>
                <a:ea typeface="ＭＳ Ｐゴシック"/>
                <a:cs typeface="ＭＳ Ｐゴシック"/>
                <a:hlinkClick r:id="rId2"/>
              </a:rPr>
              <a:t>http://www.deego.co.jp/xxxxxxxxx/</a:t>
            </a:r>
            <a:endParaRPr kumimoji="1" lang="en-US" altLang="ja-JP" sz="1400" dirty="0" smtClean="0">
              <a:latin typeface="ＭＳ Ｐゴシック"/>
              <a:ea typeface="ＭＳ Ｐゴシック"/>
              <a:cs typeface="ＭＳ Ｐゴシック"/>
            </a:endParaRPr>
          </a:p>
        </p:txBody>
      </p:sp>
      <p:sp>
        <p:nvSpPr>
          <p:cNvPr id="5" name="角丸四角形 4"/>
          <p:cNvSpPr/>
          <p:nvPr/>
        </p:nvSpPr>
        <p:spPr>
          <a:xfrm>
            <a:off x="715800" y="4499387"/>
            <a:ext cx="8478938" cy="1745893"/>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1276257" y="4330110"/>
            <a:ext cx="1778083"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応募方法</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13</a:t>
            </a:fld>
            <a:endParaRPr lang="en-US" dirty="0">
              <a:solidFill>
                <a:srgbClr val="FFFFFF"/>
              </a:solidFill>
            </a:endParaRPr>
          </a:p>
        </p:txBody>
      </p:sp>
    </p:spTree>
    <p:extLst>
      <p:ext uri="{BB962C8B-B14F-4D97-AF65-F5344CB8AC3E}">
        <p14:creationId xmlns:p14="http://schemas.microsoft.com/office/powerpoint/2010/main" val="340088035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751" y="0"/>
            <a:ext cx="7889649" cy="915410"/>
          </a:xfrm>
        </p:spPr>
        <p:txBody>
          <a:bodyPr>
            <a:normAutofit/>
          </a:bodyPr>
          <a:lstStyle/>
          <a:p>
            <a:r>
              <a:rPr lang="ja-JP" altLang="en-US" sz="2600" dirty="0" smtClean="0">
                <a:latin typeface="游ゴシック" panose="020B0400000000000000" pitchFamily="50" charset="-128"/>
                <a:ea typeface="游ゴシック" panose="020B0400000000000000" pitchFamily="50" charset="-128"/>
              </a:rPr>
              <a:t>目次</a:t>
            </a:r>
            <a:endParaRPr lang="en-US" sz="2600" dirty="0">
              <a:latin typeface="游ゴシック" panose="020B0400000000000000" pitchFamily="50" charset="-128"/>
              <a:ea typeface="游ゴシック" panose="020B0400000000000000" pitchFamily="50" charset="-128"/>
            </a:endParaRPr>
          </a:p>
        </p:txBody>
      </p:sp>
      <p:sp>
        <p:nvSpPr>
          <p:cNvPr id="6" name="テキスト ボックス 5"/>
          <p:cNvSpPr txBox="1"/>
          <p:nvPr/>
        </p:nvSpPr>
        <p:spPr>
          <a:xfrm>
            <a:off x="252072" y="1288974"/>
            <a:ext cx="6543051" cy="4609212"/>
          </a:xfrm>
          <a:prstGeom prst="rect">
            <a:avLst/>
          </a:prstGeom>
          <a:noFill/>
        </p:spPr>
        <p:txBody>
          <a:bodyPr wrap="square" rtlCol="0">
            <a:spAutoFit/>
          </a:bodyPr>
          <a:lstStyle/>
          <a:p>
            <a:pPr>
              <a:lnSpc>
                <a:spcPct val="110000"/>
              </a:lnSpc>
            </a:pPr>
            <a:r>
              <a:rPr kumimoji="1" lang="en-US" altLang="ja-JP" sz="1600" dirty="0" smtClean="0"/>
              <a:t>----------【</a:t>
            </a:r>
            <a:r>
              <a:rPr kumimoji="1" lang="ja-JP" altLang="en-US" sz="1600" dirty="0" smtClean="0"/>
              <a:t>目次</a:t>
            </a:r>
            <a:r>
              <a:rPr kumimoji="1" lang="en-US" altLang="ja-JP" sz="1600" dirty="0" smtClean="0"/>
              <a:t>】 --------------------------------------------</a:t>
            </a:r>
          </a:p>
          <a:p>
            <a:pPr>
              <a:lnSpc>
                <a:spcPct val="110000"/>
              </a:lnSpc>
            </a:pPr>
            <a:endParaRPr kumimoji="1" lang="en-US" altLang="ja-JP" sz="1600" dirty="0" smtClean="0"/>
          </a:p>
          <a:p>
            <a:pPr>
              <a:lnSpc>
                <a:spcPct val="110000"/>
              </a:lnSpc>
            </a:pPr>
            <a:r>
              <a:rPr kumimoji="1" lang="en-US" altLang="ja-JP" sz="1600" dirty="0" smtClean="0"/>
              <a:t>P-0.   </a:t>
            </a:r>
            <a:r>
              <a:rPr kumimoji="1" lang="ja-JP" altLang="en-US" sz="1600" dirty="0" smtClean="0"/>
              <a:t>タイトル</a:t>
            </a:r>
            <a:endParaRPr kumimoji="1" lang="en-US" altLang="ja-JP" sz="1600" dirty="0" smtClean="0"/>
          </a:p>
          <a:p>
            <a:pPr>
              <a:lnSpc>
                <a:spcPct val="110000"/>
              </a:lnSpc>
            </a:pPr>
            <a:r>
              <a:rPr kumimoji="1" lang="en-US" altLang="ja-JP" sz="1600" dirty="0"/>
              <a:t>P-1. </a:t>
            </a:r>
            <a:r>
              <a:rPr kumimoji="1" lang="en-US" altLang="ja-JP" sz="1600" dirty="0" smtClean="0"/>
              <a:t>  </a:t>
            </a:r>
            <a:r>
              <a:rPr kumimoji="1" lang="ja-JP" altLang="en-US" sz="1600" dirty="0" smtClean="0"/>
              <a:t>目次</a:t>
            </a:r>
            <a:endParaRPr kumimoji="1" lang="en-US" altLang="ja-JP" sz="1600" dirty="0" smtClean="0"/>
          </a:p>
          <a:p>
            <a:pPr>
              <a:lnSpc>
                <a:spcPct val="110000"/>
              </a:lnSpc>
            </a:pPr>
            <a:r>
              <a:rPr kumimoji="1" lang="en-US" altLang="ja-JP" sz="1600" dirty="0" smtClean="0"/>
              <a:t>P-2.   </a:t>
            </a:r>
            <a:r>
              <a:rPr kumimoji="1" lang="ja-JP" altLang="en-US" sz="1600" dirty="0" smtClean="0"/>
              <a:t>企業理念・行動指針</a:t>
            </a:r>
            <a:endParaRPr kumimoji="1" lang="en-US" altLang="ja-JP" sz="1600" dirty="0"/>
          </a:p>
          <a:p>
            <a:pPr>
              <a:lnSpc>
                <a:spcPct val="110000"/>
              </a:lnSpc>
            </a:pPr>
            <a:r>
              <a:rPr kumimoji="1" lang="en-US" altLang="ja-JP" sz="1600" dirty="0" smtClean="0"/>
              <a:t>P-3.   </a:t>
            </a:r>
            <a:r>
              <a:rPr kumimoji="1" lang="ja-JP" altLang="en-US" sz="1600" dirty="0" smtClean="0"/>
              <a:t>行動指針</a:t>
            </a:r>
            <a:endParaRPr kumimoji="1" lang="en-US" altLang="ja-JP" sz="1600" dirty="0" smtClean="0"/>
          </a:p>
          <a:p>
            <a:pPr>
              <a:lnSpc>
                <a:spcPct val="110000"/>
              </a:lnSpc>
            </a:pPr>
            <a:r>
              <a:rPr kumimoji="1" lang="en-US" altLang="ja-JP" sz="1600" dirty="0"/>
              <a:t>P</a:t>
            </a:r>
            <a:r>
              <a:rPr kumimoji="1" lang="en-US" altLang="ja-JP" sz="1600" dirty="0" smtClean="0"/>
              <a:t>-4.   </a:t>
            </a:r>
            <a:r>
              <a:rPr kumimoji="1" lang="ja-JP" altLang="en-US" sz="1600" dirty="0" smtClean="0"/>
              <a:t>会社概要</a:t>
            </a:r>
            <a:endParaRPr kumimoji="1" lang="en-US" altLang="ja-JP" sz="1600" dirty="0" smtClean="0"/>
          </a:p>
          <a:p>
            <a:pPr>
              <a:lnSpc>
                <a:spcPct val="110000"/>
              </a:lnSpc>
            </a:pPr>
            <a:r>
              <a:rPr kumimoji="1" lang="en-US" altLang="ja-JP" sz="1600" dirty="0"/>
              <a:t>P</a:t>
            </a:r>
            <a:r>
              <a:rPr kumimoji="1" lang="en-US" altLang="ja-JP" sz="1600" dirty="0" smtClean="0"/>
              <a:t>-5.   </a:t>
            </a:r>
            <a:r>
              <a:rPr kumimoji="1" lang="ja-JP" altLang="en-US" sz="1600" dirty="0" smtClean="0"/>
              <a:t>主な業務内容</a:t>
            </a:r>
            <a:endParaRPr kumimoji="1" lang="en-US" altLang="ja-JP" sz="1600" dirty="0" smtClean="0"/>
          </a:p>
          <a:p>
            <a:pPr>
              <a:lnSpc>
                <a:spcPct val="110000"/>
              </a:lnSpc>
            </a:pPr>
            <a:r>
              <a:rPr kumimoji="1" lang="en-US" altLang="ja-JP" sz="1600" dirty="0" smtClean="0"/>
              <a:t>P-6.   </a:t>
            </a:r>
            <a:r>
              <a:rPr kumimoji="1" lang="ja-JP" altLang="en-US" sz="1600" dirty="0" smtClean="0"/>
              <a:t>取引先・実績</a:t>
            </a:r>
            <a:r>
              <a:rPr kumimoji="1" lang="en-US" altLang="ja-JP" sz="1600" dirty="0" smtClean="0"/>
              <a:t>①</a:t>
            </a:r>
            <a:endParaRPr kumimoji="1" lang="en-US" altLang="ja-JP" sz="1600" dirty="0"/>
          </a:p>
          <a:p>
            <a:pPr>
              <a:lnSpc>
                <a:spcPct val="110000"/>
              </a:lnSpc>
            </a:pPr>
            <a:r>
              <a:rPr kumimoji="1" lang="en-US" altLang="ja-JP" sz="1600" dirty="0"/>
              <a:t>P</a:t>
            </a:r>
            <a:r>
              <a:rPr kumimoji="1" lang="en-US" altLang="ja-JP" sz="1600" dirty="0" smtClean="0"/>
              <a:t>-7.   </a:t>
            </a:r>
            <a:r>
              <a:rPr kumimoji="1" lang="ja-JP" altLang="en-US" sz="1600" dirty="0"/>
              <a:t>取引先・</a:t>
            </a:r>
            <a:r>
              <a:rPr kumimoji="1" lang="ja-JP" altLang="en-US" sz="1600" dirty="0" smtClean="0"/>
              <a:t>実績</a:t>
            </a:r>
            <a:r>
              <a:rPr kumimoji="1" lang="en-US" altLang="ja-JP" sz="1600" dirty="0" smtClean="0"/>
              <a:t>②</a:t>
            </a:r>
          </a:p>
          <a:p>
            <a:pPr>
              <a:lnSpc>
                <a:spcPct val="110000"/>
              </a:lnSpc>
            </a:pPr>
            <a:r>
              <a:rPr kumimoji="1" lang="en-US" altLang="ja-JP" sz="1600" dirty="0" smtClean="0"/>
              <a:t>P-8.   </a:t>
            </a:r>
            <a:r>
              <a:rPr kumimoji="1" lang="ja-JP" altLang="en-US" sz="1600" dirty="0" smtClean="0"/>
              <a:t>社内の特色</a:t>
            </a:r>
            <a:endParaRPr kumimoji="1" lang="en-US" altLang="ja-JP" sz="1600" dirty="0"/>
          </a:p>
          <a:p>
            <a:pPr>
              <a:lnSpc>
                <a:spcPct val="110000"/>
              </a:lnSpc>
            </a:pPr>
            <a:r>
              <a:rPr kumimoji="1" lang="en-US" altLang="ja-JP" sz="1600" dirty="0"/>
              <a:t>P</a:t>
            </a:r>
            <a:r>
              <a:rPr kumimoji="1" lang="en-US" altLang="ja-JP" sz="1600" dirty="0" smtClean="0"/>
              <a:t>-9.   </a:t>
            </a:r>
            <a:r>
              <a:rPr kumimoji="1" lang="ja-JP" altLang="en-US" sz="1600" dirty="0" smtClean="0"/>
              <a:t>一日の流れ</a:t>
            </a:r>
            <a:endParaRPr kumimoji="1" lang="en-US" altLang="ja-JP" sz="1600" dirty="0"/>
          </a:p>
          <a:p>
            <a:pPr>
              <a:lnSpc>
                <a:spcPct val="110000"/>
              </a:lnSpc>
            </a:pPr>
            <a:r>
              <a:rPr kumimoji="1" lang="en-US" altLang="ja-JP" sz="1600" dirty="0"/>
              <a:t>P</a:t>
            </a:r>
            <a:r>
              <a:rPr kumimoji="1" lang="en-US" altLang="ja-JP" sz="1600" dirty="0" smtClean="0"/>
              <a:t>-10.  </a:t>
            </a:r>
            <a:r>
              <a:rPr kumimoji="1" lang="ja-JP" altLang="en-US" sz="1600" dirty="0" smtClean="0"/>
              <a:t>求める人物像</a:t>
            </a:r>
            <a:endParaRPr kumimoji="1" lang="en-US" altLang="ja-JP" sz="1600" dirty="0"/>
          </a:p>
          <a:p>
            <a:pPr>
              <a:lnSpc>
                <a:spcPct val="110000"/>
              </a:lnSpc>
            </a:pPr>
            <a:r>
              <a:rPr kumimoji="1" lang="en-US" altLang="ja-JP" sz="1600" dirty="0"/>
              <a:t>P</a:t>
            </a:r>
            <a:r>
              <a:rPr kumimoji="1" lang="en-US" altLang="ja-JP" sz="1600" dirty="0" smtClean="0"/>
              <a:t>-11.  </a:t>
            </a:r>
            <a:r>
              <a:rPr kumimoji="1" lang="ja-JP" altLang="en-US" sz="1600" dirty="0" smtClean="0"/>
              <a:t>スキルについて</a:t>
            </a:r>
            <a:endParaRPr kumimoji="1" lang="en-US" altLang="ja-JP" sz="1600" dirty="0"/>
          </a:p>
          <a:p>
            <a:pPr>
              <a:lnSpc>
                <a:spcPct val="110000"/>
              </a:lnSpc>
            </a:pPr>
            <a:r>
              <a:rPr kumimoji="1" lang="en-US" altLang="ja-JP" sz="1600" dirty="0"/>
              <a:t>P</a:t>
            </a:r>
            <a:r>
              <a:rPr kumimoji="1" lang="en-US" altLang="ja-JP" sz="1600" dirty="0" smtClean="0"/>
              <a:t>-12.  </a:t>
            </a:r>
            <a:r>
              <a:rPr kumimoji="1" lang="ja-JP" altLang="en-US" sz="1600" dirty="0" smtClean="0"/>
              <a:t>成長とスキルアップのビジョン</a:t>
            </a:r>
            <a:endParaRPr kumimoji="1" lang="en-US" altLang="ja-JP" sz="1600" dirty="0" smtClean="0"/>
          </a:p>
          <a:p>
            <a:pPr>
              <a:lnSpc>
                <a:spcPct val="110000"/>
              </a:lnSpc>
            </a:pPr>
            <a:r>
              <a:rPr kumimoji="1" lang="en-US" altLang="ja-JP" sz="1600" dirty="0"/>
              <a:t>P</a:t>
            </a:r>
            <a:r>
              <a:rPr kumimoji="1" lang="en-US" altLang="ja-JP" sz="1600" dirty="0" smtClean="0"/>
              <a:t>-13.  </a:t>
            </a:r>
            <a:r>
              <a:rPr kumimoji="1" lang="ja-JP" altLang="en-US" sz="1600" dirty="0" smtClean="0"/>
              <a:t>採用情報</a:t>
            </a:r>
            <a:endParaRPr kumimoji="1" lang="en-US" altLang="ja-JP" sz="1600" dirty="0"/>
          </a:p>
          <a:p>
            <a:pPr>
              <a:lnSpc>
                <a:spcPct val="110000"/>
              </a:lnSpc>
            </a:pPr>
            <a:endParaRPr kumimoji="1" lang="en-US" altLang="ja-JP" sz="1100" dirty="0" smtClean="0"/>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1</a:t>
            </a:fld>
            <a:endParaRPr lang="en-US" dirty="0">
              <a:solidFill>
                <a:srgbClr val="FFFFFF"/>
              </a:solidFill>
            </a:endParaRPr>
          </a:p>
        </p:txBody>
      </p:sp>
    </p:spTree>
    <p:extLst>
      <p:ext uri="{BB962C8B-B14F-4D97-AF65-F5344CB8AC3E}">
        <p14:creationId xmlns:p14="http://schemas.microsoft.com/office/powerpoint/2010/main" val="30111850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41922"/>
            <a:ext cx="7889649" cy="425817"/>
          </a:xfrm>
        </p:spPr>
        <p:txBody>
          <a:bodyPr>
            <a:normAutofit/>
          </a:bodyPr>
          <a:lstStyle/>
          <a:p>
            <a:r>
              <a:rPr kumimoji="1" lang="ja-JP" altLang="en-US" sz="2000" b="1" dirty="0" smtClean="0">
                <a:solidFill>
                  <a:srgbClr val="000000"/>
                </a:solidFill>
              </a:rPr>
              <a:t>企業理念・経営理念</a:t>
            </a:r>
            <a:endParaRPr lang="en-US" sz="2000" b="1" dirty="0">
              <a:solidFill>
                <a:srgbClr val="000000"/>
              </a:solidFill>
            </a:endParaRPr>
          </a:p>
        </p:txBody>
      </p:sp>
      <p:sp>
        <p:nvSpPr>
          <p:cNvPr id="5" name="コンテンツ プレースホルダー 4"/>
          <p:cNvSpPr>
            <a:spLocks noGrp="1"/>
          </p:cNvSpPr>
          <p:nvPr>
            <p:ph idx="1"/>
          </p:nvPr>
        </p:nvSpPr>
        <p:spPr>
          <a:xfrm>
            <a:off x="620202" y="982229"/>
            <a:ext cx="9155169" cy="5375028"/>
          </a:xfrm>
        </p:spPr>
        <p:txBody>
          <a:bodyPr/>
          <a:lstStyle/>
          <a:p>
            <a:pPr>
              <a:lnSpc>
                <a:spcPct val="100000"/>
              </a:lnSpc>
            </a:pPr>
            <a:endParaRPr kumimoji="1" lang="en-US" altLang="ja-JP" sz="2400" b="1" dirty="0" smtClean="0"/>
          </a:p>
          <a:p>
            <a:pPr lvl="1">
              <a:lnSpc>
                <a:spcPct val="100000"/>
              </a:lnSpc>
            </a:pPr>
            <a:r>
              <a:rPr kumimoji="1" lang="ja-JP" altLang="en-US" sz="2000" b="1" dirty="0" smtClean="0"/>
              <a:t>企業理念</a:t>
            </a:r>
            <a:endParaRPr kumimoji="1" lang="en-US" altLang="ja-JP" sz="2000" b="1" dirty="0"/>
          </a:p>
          <a:p>
            <a:pPr>
              <a:lnSpc>
                <a:spcPct val="100000"/>
              </a:lnSpc>
            </a:pPr>
            <a:endParaRPr kumimoji="1" lang="en-US" altLang="ja-JP" sz="800" b="1" dirty="0"/>
          </a:p>
          <a:p>
            <a:pPr>
              <a:lnSpc>
                <a:spcPct val="100000"/>
              </a:lnSpc>
            </a:pPr>
            <a:endParaRPr kumimoji="1" lang="en-US" altLang="ja-JP" sz="800" b="1" dirty="0" smtClean="0"/>
          </a:p>
          <a:p>
            <a:pPr lvl="3">
              <a:lnSpc>
                <a:spcPts val="2160"/>
              </a:lnSpc>
            </a:pPr>
            <a:r>
              <a:rPr kumimoji="1" lang="ja-JP" altLang="en-US" sz="2800" b="1" spc="1550" dirty="0" smtClean="0">
                <a:latin typeface="ＭＳ Ｐ明朝"/>
                <a:ea typeface="ＭＳ Ｐ明朝"/>
                <a:cs typeface="ＭＳ Ｐ明朝"/>
              </a:rPr>
              <a:t>人の可能性を広げる企業</a:t>
            </a:r>
            <a:endParaRPr kumimoji="1" lang="en-US" altLang="ja-JP" sz="2800" b="1" spc="1550" dirty="0">
              <a:latin typeface="ＭＳ Ｐ明朝"/>
              <a:ea typeface="ＭＳ Ｐ明朝"/>
              <a:cs typeface="ＭＳ Ｐ明朝"/>
            </a:endParaRPr>
          </a:p>
          <a:p>
            <a:pPr lvl="3">
              <a:lnSpc>
                <a:spcPts val="2160"/>
              </a:lnSpc>
            </a:pPr>
            <a:endParaRPr kumimoji="1" lang="en-US" altLang="ja-JP" sz="2800" b="1" spc="1550" dirty="0" smtClean="0">
              <a:latin typeface="ＭＳ Ｐ明朝"/>
              <a:ea typeface="ＭＳ Ｐ明朝"/>
              <a:cs typeface="ＭＳ Ｐ明朝"/>
            </a:endParaRPr>
          </a:p>
          <a:p>
            <a:pPr lvl="3">
              <a:lnSpc>
                <a:spcPts val="2160"/>
              </a:lnSpc>
            </a:pPr>
            <a:endParaRPr kumimoji="1" lang="ja-JP" altLang="en-US" b="1" spc="600" dirty="0">
              <a:latin typeface="ＭＳ Ｐ明朝"/>
              <a:ea typeface="ＭＳ Ｐ明朝"/>
              <a:cs typeface="ＭＳ Ｐ明朝"/>
            </a:endParaRPr>
          </a:p>
          <a:p>
            <a:pPr lvl="1">
              <a:lnSpc>
                <a:spcPct val="100000"/>
              </a:lnSpc>
            </a:pPr>
            <a:r>
              <a:rPr kumimoji="1" lang="ja-JP" altLang="en-US" sz="2000" b="1" dirty="0" smtClean="0"/>
              <a:t>経営理念</a:t>
            </a:r>
            <a:endParaRPr kumimoji="1" lang="en-US" altLang="ja-JP" sz="2000" b="1" dirty="0" smtClean="0"/>
          </a:p>
          <a:p>
            <a:pPr>
              <a:lnSpc>
                <a:spcPct val="100000"/>
              </a:lnSpc>
            </a:pPr>
            <a:endParaRPr kumimoji="1" lang="en-US" altLang="ja-JP" sz="800" b="1" dirty="0" smtClean="0"/>
          </a:p>
          <a:p>
            <a:pPr>
              <a:lnSpc>
                <a:spcPct val="100000"/>
              </a:lnSpc>
            </a:pPr>
            <a:endParaRPr kumimoji="1" lang="en-US" altLang="ja-JP" sz="800" b="1" dirty="0" smtClean="0"/>
          </a:p>
          <a:p>
            <a:pPr lvl="1">
              <a:lnSpc>
                <a:spcPct val="100000"/>
              </a:lnSpc>
            </a:pPr>
            <a:r>
              <a:rPr kumimoji="1" lang="ja-JP" altLang="en-US" sz="1400" dirty="0">
                <a:latin typeface="ヒラギノ角ゴ Pro W3"/>
                <a:ea typeface="ヒラギノ角ゴ Pro W3"/>
                <a:cs typeface="ヒラギノ角ゴ Pro W3"/>
              </a:rPr>
              <a:t>一、私たちは、</a:t>
            </a:r>
            <a:r>
              <a:rPr kumimoji="1" lang="en-US" altLang="ja-JP" sz="1400" dirty="0">
                <a:latin typeface="ヒラギノ角ゴ Pro W3"/>
                <a:ea typeface="ヒラギノ角ゴ Pro W3"/>
                <a:cs typeface="ヒラギノ角ゴ Pro W3"/>
              </a:rPr>
              <a:t>IT</a:t>
            </a:r>
            <a:r>
              <a:rPr kumimoji="1" lang="ja-JP" altLang="en-US" sz="1400" dirty="0">
                <a:latin typeface="ヒラギノ角ゴ Pro W3"/>
                <a:ea typeface="ヒラギノ角ゴ Pro W3"/>
                <a:cs typeface="ヒラギノ角ゴ Pro W3"/>
              </a:rPr>
              <a:t>を使い豊かで楽しみに満ちた仕事と暮らしの仕組みを つくります</a:t>
            </a:r>
            <a:r>
              <a:rPr kumimoji="1" lang="ja-JP" altLang="en-US" sz="1400" dirty="0" smtClean="0">
                <a:latin typeface="ヒラギノ角ゴ Pro W3"/>
                <a:ea typeface="ヒラギノ角ゴ Pro W3"/>
                <a:cs typeface="ヒラギノ角ゴ Pro W3"/>
              </a:rPr>
              <a:t>。</a:t>
            </a:r>
            <a:endParaRPr kumimoji="1" lang="en-US" altLang="ja-JP" sz="1400" dirty="0" smtClean="0">
              <a:latin typeface="ヒラギノ角ゴ Pro W3"/>
              <a:ea typeface="ヒラギノ角ゴ Pro W3"/>
              <a:cs typeface="ヒラギノ角ゴ Pro W3"/>
            </a:endParaRPr>
          </a:p>
          <a:p>
            <a:pPr lvl="1">
              <a:lnSpc>
                <a:spcPct val="100000"/>
              </a:lnSpc>
            </a:pPr>
            <a:endParaRPr kumimoji="1" lang="en-US" altLang="ja-JP" sz="1400" dirty="0" smtClean="0">
              <a:latin typeface="ヒラギノ角ゴ Pro W3"/>
              <a:ea typeface="ヒラギノ角ゴ Pro W3"/>
              <a:cs typeface="ヒラギノ角ゴ Pro W3"/>
            </a:endParaRPr>
          </a:p>
          <a:p>
            <a:pPr lvl="1">
              <a:lnSpc>
                <a:spcPct val="100000"/>
              </a:lnSpc>
            </a:pPr>
            <a:r>
              <a:rPr kumimoji="1" lang="ja-JP" altLang="en-US" sz="1400" dirty="0">
                <a:latin typeface="ヒラギノ角ゴ Pro W3"/>
                <a:ea typeface="ヒラギノ角ゴ Pro W3"/>
                <a:cs typeface="ヒラギノ角ゴ Pro W3"/>
              </a:rPr>
              <a:t>一、私たちは、ものづくりを通し、携わる全ての人たちと喜びを共有し、 信頼の輪を築きます</a:t>
            </a:r>
            <a:r>
              <a:rPr kumimoji="1" lang="ja-JP" altLang="en-US" sz="1400" dirty="0" smtClean="0">
                <a:latin typeface="ヒラギノ角ゴ Pro W3"/>
                <a:ea typeface="ヒラギノ角ゴ Pro W3"/>
                <a:cs typeface="ヒラギノ角ゴ Pro W3"/>
              </a:rPr>
              <a:t>。</a:t>
            </a:r>
            <a:endParaRPr kumimoji="1" lang="en-US" altLang="ja-JP" sz="1400" dirty="0" smtClean="0">
              <a:latin typeface="ヒラギノ角ゴ Pro W3"/>
              <a:ea typeface="ヒラギノ角ゴ Pro W3"/>
              <a:cs typeface="ヒラギノ角ゴ Pro W3"/>
            </a:endParaRPr>
          </a:p>
          <a:p>
            <a:pPr lvl="1">
              <a:lnSpc>
                <a:spcPct val="100000"/>
              </a:lnSpc>
            </a:pPr>
            <a:endParaRPr kumimoji="1" lang="ja-JP" altLang="en-US" sz="1400" dirty="0">
              <a:latin typeface="ヒラギノ角ゴ Pro W3"/>
              <a:ea typeface="ヒラギノ角ゴ Pro W3"/>
              <a:cs typeface="ヒラギノ角ゴ Pro W3"/>
            </a:endParaRPr>
          </a:p>
          <a:p>
            <a:pPr lvl="1">
              <a:lnSpc>
                <a:spcPct val="100000"/>
              </a:lnSpc>
            </a:pPr>
            <a:r>
              <a:rPr kumimoji="1" lang="ja-JP" altLang="en-US" sz="1400" dirty="0">
                <a:latin typeface="ヒラギノ角ゴ Pro W3"/>
                <a:ea typeface="ヒラギノ角ゴ Pro W3"/>
                <a:cs typeface="ヒラギノ角ゴ Pro W3"/>
              </a:rPr>
              <a:t>一、私たちは、技術と共に歩む人のあるべき未来を見つめ、人の可能性が 広がる未来をつくります。</a:t>
            </a:r>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2</a:t>
            </a:fld>
            <a:endParaRPr lang="en-US" dirty="0">
              <a:solidFill>
                <a:srgbClr val="FFFFFF"/>
              </a:solidFill>
            </a:endParaRPr>
          </a:p>
        </p:txBody>
      </p:sp>
    </p:spTree>
    <p:extLst>
      <p:ext uri="{BB962C8B-B14F-4D97-AF65-F5344CB8AC3E}">
        <p14:creationId xmlns:p14="http://schemas.microsoft.com/office/powerpoint/2010/main" val="37703034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90768"/>
            <a:ext cx="7889649" cy="376971"/>
          </a:xfrm>
        </p:spPr>
        <p:txBody>
          <a:bodyPr>
            <a:normAutofit/>
          </a:bodyPr>
          <a:lstStyle/>
          <a:p>
            <a:r>
              <a:rPr kumimoji="1" lang="ja-JP" altLang="en-US" sz="2000" b="1" dirty="0" smtClean="0">
                <a:solidFill>
                  <a:srgbClr val="000000"/>
                </a:solidFill>
              </a:rPr>
              <a:t>行動指針</a:t>
            </a:r>
            <a:endParaRPr lang="en-US" sz="2000" b="1" dirty="0">
              <a:solidFill>
                <a:srgbClr val="000000"/>
              </a:solidFill>
            </a:endParaRPr>
          </a:p>
        </p:txBody>
      </p:sp>
      <p:sp>
        <p:nvSpPr>
          <p:cNvPr id="5" name="コンテンツ プレースホルダー 4"/>
          <p:cNvSpPr>
            <a:spLocks noGrp="1"/>
          </p:cNvSpPr>
          <p:nvPr>
            <p:ph idx="1"/>
          </p:nvPr>
        </p:nvSpPr>
        <p:spPr>
          <a:xfrm>
            <a:off x="620202" y="982229"/>
            <a:ext cx="9155169" cy="5375028"/>
          </a:xfrm>
        </p:spPr>
        <p:txBody>
          <a:bodyPr/>
          <a:lstStyle/>
          <a:p>
            <a:pPr>
              <a:lnSpc>
                <a:spcPct val="100000"/>
              </a:lnSpc>
            </a:pPr>
            <a:endParaRPr kumimoji="1" lang="en-US" altLang="ja-JP" sz="2400" b="1" dirty="0" smtClean="0"/>
          </a:p>
          <a:p>
            <a:pPr lvl="1">
              <a:lnSpc>
                <a:spcPct val="100000"/>
              </a:lnSpc>
            </a:pPr>
            <a:r>
              <a:rPr kumimoji="1" lang="ja-JP" altLang="en-US" sz="2000" b="1" dirty="0" smtClean="0"/>
              <a:t>行動指針</a:t>
            </a:r>
            <a:endParaRPr kumimoji="1" lang="en-US" altLang="ja-JP" sz="800" b="1" dirty="0" smtClean="0"/>
          </a:p>
          <a:p>
            <a:pPr>
              <a:lnSpc>
                <a:spcPct val="100000"/>
              </a:lnSpc>
            </a:pPr>
            <a:endParaRPr kumimoji="1" lang="en-US" altLang="ja-JP" sz="800" b="1" dirty="0" smtClean="0"/>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主体的にプロジェクトに取り組みます。</a:t>
            </a:r>
            <a:endParaRPr kumimoji="1" lang="en-US" altLang="ja-JP" sz="1400" dirty="0" smtClean="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たずさわる全ての人が創造性を発揮するプロジェクト進行をします。</a:t>
            </a:r>
            <a:endParaRPr kumimoji="1" lang="ja-JP" altLang="en-US"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今、目の前にある技術はもちろん、新しい技術にも興味を持ち日々学び続けます。</a:t>
            </a:r>
            <a:endParaRPr kumimoji="1" lang="en-US" altLang="ja-JP"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お客様の期待を少しでも上回る、少しでも驚きを与える製品を作り上げます。</a:t>
            </a:r>
            <a:endParaRPr kumimoji="1" lang="en-US" altLang="ja-JP"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互いに協力しあい、信頼を育みます。</a:t>
            </a:r>
            <a:endParaRPr kumimoji="1" lang="en-US" altLang="ja-JP"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自ら進んで人と人との繋がりをつくります。</a:t>
            </a:r>
            <a:endParaRPr kumimoji="1" lang="en-US" altLang="ja-JP"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地域から社会へ平和の和を広げます。</a:t>
            </a:r>
            <a:endParaRPr kumimoji="1" lang="en-US" altLang="ja-JP" sz="1400" dirty="0">
              <a:latin typeface="ヒラギノ角ゴ Pro W3"/>
              <a:ea typeface="ヒラギノ角ゴ Pro W3"/>
              <a:cs typeface="ヒラギノ角ゴ Pro W3"/>
            </a:endParaRPr>
          </a:p>
          <a:p>
            <a:pPr marL="657225" lvl="1" indent="-285750">
              <a:lnSpc>
                <a:spcPct val="200000"/>
              </a:lnSpc>
              <a:buFont typeface="Arial"/>
              <a:buChar char="•"/>
            </a:pPr>
            <a:r>
              <a:rPr kumimoji="1" lang="ja-JP" altLang="en-US" sz="1400" dirty="0" smtClean="0">
                <a:latin typeface="ヒラギノ角ゴ Pro W3"/>
                <a:ea typeface="ヒラギノ角ゴ Pro W3"/>
                <a:cs typeface="ヒラギノ角ゴ Pro W3"/>
              </a:rPr>
              <a:t>心と身体をいつも健やかに保ちます。少しエネルギーが余っているくらいがよろしい。</a:t>
            </a:r>
            <a:endParaRPr kumimoji="1" lang="ja-JP" altLang="en-US" sz="1400" dirty="0">
              <a:latin typeface="ヒラギノ角ゴ Pro W3"/>
              <a:ea typeface="ヒラギノ角ゴ Pro W3"/>
              <a:cs typeface="ヒラギノ角ゴ Pro W3"/>
            </a:endParaRPr>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3</a:t>
            </a:fld>
            <a:endParaRPr lang="en-US" dirty="0">
              <a:solidFill>
                <a:srgbClr val="FFFFFF"/>
              </a:solidFill>
            </a:endParaRPr>
          </a:p>
        </p:txBody>
      </p:sp>
    </p:spTree>
    <p:extLst>
      <p:ext uri="{BB962C8B-B14F-4D97-AF65-F5344CB8AC3E}">
        <p14:creationId xmlns:p14="http://schemas.microsoft.com/office/powerpoint/2010/main" val="41782623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51692"/>
            <a:ext cx="7889649" cy="416048"/>
          </a:xfrm>
        </p:spPr>
        <p:txBody>
          <a:bodyPr>
            <a:normAutofit/>
          </a:bodyPr>
          <a:lstStyle/>
          <a:p>
            <a:r>
              <a:rPr kumimoji="1" lang="ja-JP" altLang="en-US" sz="2000" b="1" dirty="0" smtClean="0">
                <a:solidFill>
                  <a:srgbClr val="000000"/>
                </a:solidFill>
              </a:rPr>
              <a:t>会社概要</a:t>
            </a:r>
            <a:endParaRPr lang="en-US" sz="2000" b="1" dirty="0">
              <a:solidFill>
                <a:srgbClr val="000000"/>
              </a:solidFill>
            </a:endParaRPr>
          </a:p>
        </p:txBody>
      </p:sp>
      <p:graphicFrame>
        <p:nvGraphicFramePr>
          <p:cNvPr id="6" name="表 5"/>
          <p:cNvGraphicFramePr>
            <a:graphicFrameLocks noGrp="1"/>
          </p:cNvGraphicFramePr>
          <p:nvPr>
            <p:extLst>
              <p:ext uri="{D42A27DB-BD31-4B8C-83A1-F6EECF244321}">
                <p14:modId xmlns:p14="http://schemas.microsoft.com/office/powerpoint/2010/main" val="2721002426"/>
              </p:ext>
            </p:extLst>
          </p:nvPr>
        </p:nvGraphicFramePr>
        <p:xfrm>
          <a:off x="715799" y="1269953"/>
          <a:ext cx="8478938" cy="4800355"/>
        </p:xfrm>
        <a:graphic>
          <a:graphicData uri="http://schemas.openxmlformats.org/drawingml/2006/table">
            <a:tbl>
              <a:tblPr>
                <a:tableStyleId>{69C7853C-536D-4A76-A0AE-DD22124D55A5}</a:tableStyleId>
              </a:tblPr>
              <a:tblGrid>
                <a:gridCol w="1144806"/>
                <a:gridCol w="3094663"/>
                <a:gridCol w="1108927"/>
                <a:gridCol w="3130542"/>
              </a:tblGrid>
              <a:tr h="685765">
                <a:tc>
                  <a:txBody>
                    <a:bodyPr/>
                    <a:lstStyle/>
                    <a:p>
                      <a:pPr algn="ctr"/>
                      <a:r>
                        <a:rPr kumimoji="1" lang="ja-JP" altLang="en-US" sz="1200" dirty="0" smtClean="0">
                          <a:latin typeface="ＭＳ ゴシック"/>
                          <a:ea typeface="ＭＳ ゴシック"/>
                          <a:cs typeface="ＭＳ ゴシック"/>
                        </a:rPr>
                        <a:t>会社名</a:t>
                      </a:r>
                      <a:endParaRPr kumimoji="1" lang="en-US" altLang="ja-JP" sz="1200" dirty="0" smtClean="0">
                        <a:latin typeface="ＭＳ ゴシック"/>
                        <a:ea typeface="ＭＳ ゴシック"/>
                        <a:cs typeface="ＭＳ ゴシック"/>
                      </a:endParaRPr>
                    </a:p>
                  </a:txBody>
                  <a:tcPr anchor="ctr" anchorCtr="1">
                    <a:solidFill>
                      <a:schemeClr val="bg1">
                        <a:lumMod val="85000"/>
                      </a:schemeClr>
                    </a:solidFill>
                  </a:tcPr>
                </a:tc>
                <a:tc>
                  <a:txBody>
                    <a:bodyPr/>
                    <a:lstStyle/>
                    <a:p>
                      <a:pPr marL="0" marR="0" lvl="0" indent="0" algn="ctr" defTabSz="742950" rtl="0" eaLnBrk="1" fontAlgn="auto" latinLnBrk="0" hangingPunct="1">
                        <a:lnSpc>
                          <a:spcPct val="100000"/>
                        </a:lnSpc>
                        <a:spcBef>
                          <a:spcPts val="0"/>
                        </a:spcBef>
                        <a:spcAft>
                          <a:spcPts val="0"/>
                        </a:spcAft>
                        <a:buClrTx/>
                        <a:buSzTx/>
                        <a:buFontTx/>
                        <a:buNone/>
                        <a:tabLst/>
                        <a:defRPr/>
                      </a:pPr>
                      <a:r>
                        <a:rPr kumimoji="1" lang="ja-JP" altLang="en-US" sz="1200" dirty="0" smtClean="0">
                          <a:latin typeface="ＭＳ ゴシック"/>
                          <a:ea typeface="ＭＳ ゴシック"/>
                          <a:cs typeface="ＭＳ ゴシック"/>
                        </a:rPr>
                        <a:t>株式会社ディーゴ</a:t>
                      </a:r>
                      <a:r>
                        <a:rPr kumimoji="1" lang="ja-JP" altLang="en-US" sz="1200" dirty="0" smtClean="0">
                          <a:solidFill>
                            <a:srgbClr val="FFFFFF"/>
                          </a:solidFill>
                          <a:latin typeface="ＭＳ ゴシック"/>
                          <a:ea typeface="+mn-ea"/>
                          <a:cs typeface="ＭＳ ゴシック"/>
                        </a:rPr>
                        <a:t>ああああああああああ</a:t>
                      </a:r>
                      <a:r>
                        <a:rPr kumimoji="1" lang="ja-JP" altLang="en-US" sz="1200" dirty="0" smtClean="0">
                          <a:latin typeface="ＭＳ ゴシック"/>
                          <a:ea typeface="ＭＳ ゴシック"/>
                          <a:cs typeface="ＭＳ ゴシック"/>
                        </a:rPr>
                        <a:t>　　　</a:t>
                      </a:r>
                      <a:endParaRPr kumimoji="1" lang="en-US" altLang="ja-JP" sz="1200" dirty="0" smtClean="0">
                        <a:latin typeface="ＭＳ ゴシック"/>
                        <a:ea typeface="ＭＳ ゴシック"/>
                        <a:cs typeface="ＭＳ ゴシック"/>
                      </a:endParaRPr>
                    </a:p>
                  </a:txBody>
                  <a:tcPr anchor="ctr" anchorCtr="1">
                    <a:solidFill>
                      <a:schemeClr val="bg1"/>
                    </a:solidFill>
                  </a:tcPr>
                </a:tc>
                <a:tc rowSpan="3">
                  <a:txBody>
                    <a:bodyPr/>
                    <a:lstStyle/>
                    <a:p>
                      <a:pPr algn="ctr"/>
                      <a:r>
                        <a:rPr kumimoji="1" lang="ja-JP" altLang="en-US" sz="1200" dirty="0" smtClean="0">
                          <a:latin typeface="ＭＳ ゴシック"/>
                          <a:ea typeface="ＭＳ ゴシック"/>
                          <a:cs typeface="ＭＳ ゴシック"/>
                        </a:rPr>
                        <a:t>事業内容</a:t>
                      </a:r>
                      <a:endParaRPr kumimoji="1" lang="en-US" altLang="ja-JP" sz="1200" dirty="0" smtClean="0">
                        <a:latin typeface="ＭＳ ゴシック"/>
                        <a:ea typeface="ＭＳ ゴシック"/>
                        <a:cs typeface="ＭＳ ゴシック"/>
                      </a:endParaRPr>
                    </a:p>
                  </a:txBody>
                  <a:tcPr anchor="ctr" anchorCtr="1">
                    <a:solidFill>
                      <a:schemeClr val="bg1">
                        <a:lumMod val="85000"/>
                      </a:schemeClr>
                    </a:solidFill>
                  </a:tcPr>
                </a:tc>
                <a:tc rowSpan="3">
                  <a:txBody>
                    <a:bodyPr/>
                    <a:lstStyle/>
                    <a:p>
                      <a:pPr algn="l"/>
                      <a:r>
                        <a:rPr kumimoji="1" lang="ja-JP" altLang="en-US" sz="1200" dirty="0" smtClean="0">
                          <a:latin typeface="ＭＳ ゴシック"/>
                          <a:ea typeface="ＭＳ ゴシック"/>
                          <a:cs typeface="ＭＳ ゴシック"/>
                        </a:rPr>
                        <a:t>システム開発・保守</a:t>
                      </a:r>
                      <a:endParaRPr kumimoji="1" lang="en-US" altLang="ja-JP" sz="1200" dirty="0" smtClean="0">
                        <a:latin typeface="ＭＳ ゴシック"/>
                        <a:ea typeface="ＭＳ ゴシック"/>
                        <a:cs typeface="ＭＳ ゴシック"/>
                      </a:endParaRPr>
                    </a:p>
                    <a:p>
                      <a:pPr algn="l"/>
                      <a:endParaRPr kumimoji="1" lang="en-US" altLang="ja-JP" sz="1200" dirty="0" smtClean="0">
                        <a:latin typeface="ＭＳ ゴシック"/>
                        <a:ea typeface="ＭＳ ゴシック"/>
                        <a:cs typeface="ＭＳ ゴシック"/>
                      </a:endParaRPr>
                    </a:p>
                    <a:p>
                      <a:pPr algn="l"/>
                      <a:r>
                        <a:rPr kumimoji="1" lang="ja-JP" altLang="en-US" sz="1200" dirty="0" smtClean="0">
                          <a:latin typeface="ＭＳ ゴシック"/>
                          <a:ea typeface="ＭＳ ゴシック"/>
                          <a:cs typeface="ＭＳ ゴシック"/>
                        </a:rPr>
                        <a:t>ウェブデザイン・制作・保守</a:t>
                      </a:r>
                      <a:endParaRPr kumimoji="1" lang="en-US" altLang="ja-JP" sz="1200" dirty="0" smtClean="0">
                        <a:latin typeface="ＭＳ ゴシック"/>
                        <a:ea typeface="ＭＳ ゴシック"/>
                        <a:cs typeface="ＭＳ ゴシック"/>
                      </a:endParaRPr>
                    </a:p>
                    <a:p>
                      <a:pPr algn="l"/>
                      <a:endParaRPr kumimoji="1" lang="en-US" altLang="ja-JP" sz="1200" dirty="0" smtClean="0">
                        <a:latin typeface="ＭＳ ゴシック"/>
                        <a:ea typeface="ＭＳ ゴシック"/>
                        <a:cs typeface="ＭＳ ゴシック"/>
                      </a:endParaRPr>
                    </a:p>
                    <a:p>
                      <a:pPr algn="l"/>
                      <a:r>
                        <a:rPr kumimoji="1" lang="ja-JP" altLang="en-US" sz="1200" dirty="0" smtClean="0">
                          <a:latin typeface="ＭＳ ゴシック"/>
                          <a:ea typeface="ＭＳ ゴシック"/>
                          <a:cs typeface="ＭＳ ゴシック"/>
                        </a:rPr>
                        <a:t>アプリケーションサービスプロバイダ事業</a:t>
                      </a:r>
                      <a:endParaRPr kumimoji="1" lang="en-US" altLang="ja-JP" sz="1200" dirty="0" smtClean="0">
                        <a:latin typeface="ＭＳ ゴシック"/>
                        <a:ea typeface="ＭＳ ゴシック"/>
                        <a:cs typeface="ＭＳ ゴシック"/>
                      </a:endParaRPr>
                    </a:p>
                    <a:p>
                      <a:pPr algn="l"/>
                      <a:endParaRPr kumimoji="1" lang="en-US" altLang="ja-JP" sz="1200" dirty="0" smtClean="0">
                        <a:latin typeface="ＭＳ ゴシック"/>
                        <a:ea typeface="ＭＳ ゴシック"/>
                        <a:cs typeface="ＭＳ ゴシック"/>
                      </a:endParaRPr>
                    </a:p>
                    <a:p>
                      <a:pPr algn="l"/>
                      <a:r>
                        <a:rPr kumimoji="1" lang="ja-JP" altLang="en-US" sz="1200" dirty="0" smtClean="0">
                          <a:latin typeface="ＭＳ ゴシック"/>
                          <a:ea typeface="ＭＳ ゴシック"/>
                          <a:cs typeface="ＭＳ ゴシック"/>
                        </a:rPr>
                        <a:t>レンタルサーバ運営</a:t>
                      </a:r>
                      <a:endParaRPr kumimoji="1" lang="en-US" altLang="ja-JP" sz="1200" dirty="0" smtClean="0">
                        <a:latin typeface="ＭＳ ゴシック"/>
                        <a:ea typeface="ＭＳ ゴシック"/>
                        <a:cs typeface="ＭＳ ゴシック"/>
                      </a:endParaRPr>
                    </a:p>
                    <a:p>
                      <a:pPr algn="ctr"/>
                      <a:endParaRPr kumimoji="1" lang="en-US" altLang="ja-JP" sz="1200" dirty="0" smtClean="0">
                        <a:latin typeface="ＭＳ ゴシック"/>
                        <a:ea typeface="ＭＳ ゴシック"/>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本社</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l"/>
                      <a:r>
                        <a:rPr kumimoji="1" lang="en-US" altLang="ja-JP" sz="1200" dirty="0" smtClean="0">
                          <a:latin typeface="ＭＳ ゴシック"/>
                          <a:ea typeface="ＭＳ ゴシック"/>
                          <a:cs typeface="ＭＳ ゴシック"/>
                        </a:rPr>
                        <a:t>〒155-0033</a:t>
                      </a:r>
                      <a:r>
                        <a:rPr kumimoji="1" lang="ja-JP" altLang="en-US" sz="1200" dirty="0" smtClean="0">
                          <a:solidFill>
                            <a:srgbClr val="FFFFFF"/>
                          </a:solidFill>
                          <a:latin typeface="ＭＳ ゴシック"/>
                          <a:ea typeface="+mn-ea"/>
                          <a:cs typeface="ＭＳ ゴシック"/>
                        </a:rPr>
                        <a:t>ああああ</a:t>
                      </a:r>
                      <a:endParaRPr kumimoji="1" lang="en-US" altLang="ja-JP" sz="1200" dirty="0" smtClean="0">
                        <a:latin typeface="ＭＳ ゴシック"/>
                        <a:ea typeface="ＭＳ ゴシック"/>
                        <a:cs typeface="ＭＳ ゴシック"/>
                      </a:endParaRPr>
                    </a:p>
                    <a:p>
                      <a:pPr algn="l"/>
                      <a:r>
                        <a:rPr kumimoji="1" lang="ja-JP" altLang="en-US" sz="1200" dirty="0" smtClean="0">
                          <a:latin typeface="ＭＳ ゴシック"/>
                          <a:ea typeface="ＭＳ ゴシック"/>
                          <a:cs typeface="ＭＳ ゴシック"/>
                        </a:rPr>
                        <a:t>東京都世田谷区代田</a:t>
                      </a:r>
                      <a:r>
                        <a:rPr kumimoji="1" lang="en-US" altLang="ja-JP" sz="1200" dirty="0" smtClean="0">
                          <a:latin typeface="ＭＳ ゴシック"/>
                          <a:ea typeface="ＭＳ ゴシック"/>
                          <a:cs typeface="ＭＳ ゴシック"/>
                        </a:rPr>
                        <a:t>3-27-19</a:t>
                      </a:r>
                      <a:r>
                        <a:rPr kumimoji="1" lang="ja-JP" altLang="en-US" sz="1200" dirty="0" smtClean="0">
                          <a:solidFill>
                            <a:srgbClr val="FFFFFF"/>
                          </a:solidFill>
                          <a:latin typeface="ＭＳ ゴシック"/>
                          <a:ea typeface="+mn-ea"/>
                          <a:cs typeface="ＭＳ ゴシック"/>
                        </a:rPr>
                        <a:t>ああああああ</a:t>
                      </a:r>
                      <a:endParaRPr kumimoji="1" lang="en-US" altLang="ja-JP" sz="1200" dirty="0" smtClean="0">
                        <a:latin typeface="ＭＳ ゴシック"/>
                        <a:ea typeface="ＭＳ ゴシック"/>
                        <a:cs typeface="ＭＳ ゴシック"/>
                      </a:endParaRPr>
                    </a:p>
                    <a:p>
                      <a:pPr algn="l"/>
                      <a:r>
                        <a:rPr kumimoji="1" lang="en-US" altLang="ja-JP" sz="1200" dirty="0" smtClean="0">
                          <a:latin typeface="ＭＳ ゴシック"/>
                          <a:ea typeface="ＭＳ ゴシック"/>
                          <a:cs typeface="ＭＳ ゴシック"/>
                        </a:rPr>
                        <a:t>TEL. 03-5787-6796</a:t>
                      </a:r>
                      <a:endParaRPr kumimoji="1" lang="ja-JP" altLang="en-US" sz="1200" dirty="0">
                        <a:latin typeface="ＭＳ ゴシック"/>
                        <a:ea typeface="ＭＳ ゴシック"/>
                        <a:cs typeface="ＭＳ ゴシック"/>
                      </a:endParaRPr>
                    </a:p>
                  </a:txBody>
                  <a:tcPr anchor="ctr" anchorCtr="1">
                    <a:solidFill>
                      <a:schemeClr val="bg1"/>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ホームページ</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en-US" altLang="ja-JP" sz="1200" dirty="0" smtClean="0">
                          <a:latin typeface="ＭＳ ゴシック"/>
                          <a:ea typeface="ＭＳ ゴシック"/>
                          <a:cs typeface="ＭＳ ゴシック"/>
                        </a:rPr>
                        <a:t>http://</a:t>
                      </a:r>
                      <a:r>
                        <a:rPr kumimoji="1" lang="en-US" altLang="ja-JP" sz="1200" dirty="0" err="1" smtClean="0">
                          <a:latin typeface="ＭＳ ゴシック"/>
                          <a:ea typeface="ＭＳ ゴシック"/>
                          <a:cs typeface="ＭＳ ゴシック"/>
                        </a:rPr>
                        <a:t>www.deego.co.jp</a:t>
                      </a:r>
                      <a:r>
                        <a:rPr kumimoji="1" lang="en-US" altLang="ja-JP" sz="1200" dirty="0" smtClean="0">
                          <a:latin typeface="ＭＳ ゴシック"/>
                          <a:ea typeface="ＭＳ ゴシック"/>
                          <a:cs typeface="ＭＳ ゴシック"/>
                        </a:rPr>
                        <a:t>/</a:t>
                      </a:r>
                      <a:r>
                        <a:rPr kumimoji="1" lang="ja-JP" altLang="en-US" sz="1200" dirty="0" smtClean="0">
                          <a:solidFill>
                            <a:srgbClr val="FFFFFF"/>
                          </a:solidFill>
                          <a:latin typeface="ＭＳ ゴシック"/>
                          <a:ea typeface="+mn-ea"/>
                          <a:cs typeface="ＭＳ ゴシック"/>
                        </a:rPr>
                        <a:t>あああああああ</a:t>
                      </a:r>
                      <a:endParaRPr kumimoji="1" lang="ja-JP" altLang="en-US" sz="1200" dirty="0">
                        <a:latin typeface="ＭＳ ゴシック"/>
                        <a:ea typeface="ＭＳ ゴシック"/>
                        <a:cs typeface="ＭＳ ゴシック"/>
                      </a:endParaRPr>
                    </a:p>
                  </a:txBody>
                  <a:tcPr anchor="ctr" anchorCtr="1">
                    <a:solidFill>
                      <a:schemeClr val="bg1"/>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設立</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en-US" altLang="ja-JP" sz="1200" dirty="0" smtClean="0">
                          <a:latin typeface="ＭＳ ゴシック"/>
                          <a:ea typeface="ＭＳ ゴシック"/>
                          <a:cs typeface="ＭＳ ゴシック"/>
                        </a:rPr>
                        <a:t>2004 </a:t>
                      </a:r>
                      <a:r>
                        <a:rPr kumimoji="1" lang="ja-JP" altLang="en-US" sz="1200" dirty="0" smtClean="0">
                          <a:latin typeface="ＭＳ ゴシック"/>
                          <a:ea typeface="ＭＳ ゴシック"/>
                          <a:cs typeface="ＭＳ ゴシック"/>
                        </a:rPr>
                        <a:t>年</a:t>
                      </a:r>
                      <a:r>
                        <a:rPr kumimoji="1" lang="en-US" altLang="ja-JP" sz="1200" dirty="0" smtClean="0">
                          <a:latin typeface="ＭＳ ゴシック"/>
                          <a:ea typeface="ＭＳ ゴシック"/>
                          <a:cs typeface="ＭＳ ゴシック"/>
                        </a:rPr>
                        <a:t> 7 </a:t>
                      </a:r>
                      <a:r>
                        <a:rPr kumimoji="1" lang="ja-JP" altLang="en-US" sz="1200" dirty="0" smtClean="0">
                          <a:latin typeface="ＭＳ ゴシック"/>
                          <a:ea typeface="ＭＳ ゴシック"/>
                          <a:cs typeface="ＭＳ ゴシック"/>
                        </a:rPr>
                        <a:t>月</a:t>
                      </a:r>
                      <a:r>
                        <a:rPr kumimoji="1" lang="en-US" altLang="ja-JP" sz="1200" baseline="0" dirty="0" smtClean="0">
                          <a:latin typeface="ＭＳ ゴシック"/>
                          <a:ea typeface="ＭＳ ゴシック"/>
                          <a:cs typeface="ＭＳ ゴシック"/>
                        </a:rPr>
                        <a:t> </a:t>
                      </a:r>
                      <a:r>
                        <a:rPr kumimoji="1" lang="en-US" altLang="ja-JP" sz="1200" dirty="0" smtClean="0">
                          <a:latin typeface="ＭＳ ゴシック"/>
                          <a:ea typeface="ＭＳ ゴシック"/>
                          <a:cs typeface="ＭＳ ゴシック"/>
                        </a:rPr>
                        <a:t>15 </a:t>
                      </a:r>
                      <a:r>
                        <a:rPr kumimoji="1" lang="ja-JP" altLang="en-US" sz="1200" dirty="0" smtClean="0">
                          <a:latin typeface="ＭＳ ゴシック"/>
                          <a:ea typeface="ＭＳ ゴシック"/>
                          <a:cs typeface="ＭＳ ゴシック"/>
                        </a:rPr>
                        <a:t>日</a:t>
                      </a:r>
                      <a:r>
                        <a:rPr kumimoji="1" lang="ja-JP" altLang="en-US" sz="1200" dirty="0" smtClean="0">
                          <a:solidFill>
                            <a:srgbClr val="FFFFFF"/>
                          </a:solidFill>
                          <a:latin typeface="ＭＳ ゴシック"/>
                          <a:ea typeface="+mn-ea"/>
                          <a:cs typeface="ＭＳ ゴシック"/>
                        </a:rPr>
                        <a:t>あああああああああ</a:t>
                      </a:r>
                      <a:endParaRPr kumimoji="1" lang="en-US" altLang="ja-JP" sz="1200" dirty="0" smtClean="0">
                        <a:latin typeface="ＭＳ ゴシック"/>
                        <a:ea typeface="ＭＳ ゴシック"/>
                        <a:cs typeface="ＭＳ ゴシック"/>
                      </a:endParaRPr>
                    </a:p>
                  </a:txBody>
                  <a:tcPr anchor="ctr" anchorCtr="1">
                    <a:solidFill>
                      <a:schemeClr val="bg1"/>
                    </a:solidFill>
                  </a:tcPr>
                </a:tc>
                <a:tc rowSpan="2">
                  <a:txBody>
                    <a:bodyPr/>
                    <a:lstStyle/>
                    <a:p>
                      <a:pPr algn="ctr"/>
                      <a:r>
                        <a:rPr kumimoji="1" lang="ja-JP" altLang="en-US" sz="1200" dirty="0" smtClean="0">
                          <a:latin typeface="ＭＳ ゴシック"/>
                          <a:ea typeface="ＭＳ ゴシック"/>
                          <a:cs typeface="ＭＳ ゴシック"/>
                        </a:rPr>
                        <a:t>主要取引銀行</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rowSpan="2">
                  <a:txBody>
                    <a:bodyPr/>
                    <a:lstStyle/>
                    <a:p>
                      <a:pPr lvl="0" algn="l"/>
                      <a:r>
                        <a:rPr kumimoji="1" lang="ja-JP" altLang="en-US" sz="1200" dirty="0" smtClean="0">
                          <a:latin typeface="ＭＳ ゴシック"/>
                          <a:ea typeface="ＭＳ ゴシック"/>
                          <a:cs typeface="ＭＳ ゴシック"/>
                        </a:rPr>
                        <a:t>三井住友</a:t>
                      </a:r>
                      <a:r>
                        <a:rPr kumimoji="1" lang="en-US" altLang="ja-JP" sz="1200" dirty="0" smtClean="0">
                          <a:latin typeface="ＭＳ ゴシック"/>
                          <a:ea typeface="ＭＳ ゴシック"/>
                          <a:cs typeface="ＭＳ ゴシック"/>
                        </a:rPr>
                        <a:t> </a:t>
                      </a:r>
                      <a:r>
                        <a:rPr kumimoji="1" lang="ja-JP" altLang="en-US" sz="1200" dirty="0" smtClean="0">
                          <a:latin typeface="ＭＳ ゴシック"/>
                          <a:ea typeface="ＭＳ ゴシック"/>
                          <a:cs typeface="ＭＳ ゴシック"/>
                        </a:rPr>
                        <a:t>都立大学駅前支店</a:t>
                      </a:r>
                      <a:r>
                        <a:rPr kumimoji="1" lang="ja-JP" altLang="en-US" sz="1200" dirty="0" smtClean="0">
                          <a:solidFill>
                            <a:srgbClr val="FFFFFF"/>
                          </a:solidFill>
                          <a:latin typeface="ＭＳ ゴシック"/>
                          <a:ea typeface="ＭＳ ゴシック"/>
                          <a:cs typeface="ＭＳ ゴシック"/>
                        </a:rPr>
                        <a:t>ああああああ</a:t>
                      </a:r>
                      <a:endParaRPr kumimoji="1" lang="en-US" altLang="ja-JP" sz="1200" dirty="0" smtClean="0">
                        <a:solidFill>
                          <a:srgbClr val="FFFFFF"/>
                        </a:solidFill>
                        <a:latin typeface="ＭＳ ゴシック"/>
                        <a:ea typeface="ＭＳ ゴシック"/>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資本金</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en-US" altLang="ja-JP" sz="1200" dirty="0" smtClean="0">
                          <a:latin typeface="ＭＳ ゴシック"/>
                          <a:ea typeface="ＭＳ ゴシック"/>
                          <a:cs typeface="ＭＳ ゴシック"/>
                        </a:rPr>
                        <a:t>300</a:t>
                      </a:r>
                      <a:r>
                        <a:rPr kumimoji="1" lang="en-US" altLang="ja-JP" sz="1200" baseline="0" dirty="0" smtClean="0">
                          <a:latin typeface="ＭＳ ゴシック"/>
                          <a:ea typeface="ＭＳ ゴシック"/>
                          <a:cs typeface="ＭＳ ゴシック"/>
                        </a:rPr>
                        <a:t> </a:t>
                      </a:r>
                      <a:r>
                        <a:rPr kumimoji="1" lang="ja-JP" altLang="en-US" sz="1200" dirty="0" smtClean="0">
                          <a:latin typeface="ＭＳ ゴシック"/>
                          <a:ea typeface="ＭＳ ゴシック"/>
                          <a:cs typeface="ＭＳ ゴシック"/>
                        </a:rPr>
                        <a:t>万円</a:t>
                      </a:r>
                      <a:r>
                        <a:rPr kumimoji="1" lang="ja-JP" altLang="en-US" sz="1200" dirty="0" smtClean="0">
                          <a:solidFill>
                            <a:srgbClr val="FFFFFF"/>
                          </a:solidFill>
                          <a:latin typeface="ＭＳ ゴシック"/>
                          <a:ea typeface="+mn-ea"/>
                          <a:cs typeface="ＭＳ ゴシック"/>
                        </a:rPr>
                        <a:t>ああああああああああああああ</a:t>
                      </a:r>
                      <a:endParaRPr kumimoji="1" lang="ja-JP" altLang="en-US" sz="1200" dirty="0">
                        <a:latin typeface="ＭＳ ゴシック"/>
                        <a:ea typeface="ＭＳ ゴシック"/>
                        <a:cs typeface="ＭＳ ゴシック"/>
                      </a:endParaRPr>
                    </a:p>
                  </a:txBody>
                  <a:tcPr anchor="ctr" anchorCtr="1">
                    <a:solidFill>
                      <a:schemeClr val="bg1"/>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代表者</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ja-JP" altLang="en-US" sz="1200" dirty="0" smtClean="0">
                          <a:latin typeface="ＭＳ ゴシック"/>
                          <a:ea typeface="ＭＳ ゴシック"/>
                          <a:cs typeface="ＭＳ ゴシック"/>
                        </a:rPr>
                        <a:t>代表取締役</a:t>
                      </a:r>
                      <a:r>
                        <a:rPr kumimoji="1" lang="ja-JP" altLang="en-US" sz="1200" baseline="0" dirty="0" smtClean="0">
                          <a:latin typeface="ＭＳ ゴシック"/>
                          <a:ea typeface="ＭＳ ゴシック"/>
                          <a:cs typeface="ＭＳ ゴシック"/>
                        </a:rPr>
                        <a:t>　飛松</a:t>
                      </a:r>
                      <a:r>
                        <a:rPr kumimoji="1" lang="en-US" altLang="ja-JP" sz="1200" baseline="0" dirty="0" smtClean="0">
                          <a:latin typeface="ＭＳ ゴシック"/>
                          <a:ea typeface="ＭＳ ゴシック"/>
                          <a:cs typeface="ＭＳ ゴシック"/>
                        </a:rPr>
                        <a:t> </a:t>
                      </a:r>
                      <a:r>
                        <a:rPr kumimoji="1" lang="ja-JP" altLang="en-US" sz="1200" baseline="0" dirty="0" smtClean="0">
                          <a:latin typeface="ＭＳ ゴシック"/>
                          <a:ea typeface="ＭＳ ゴシック"/>
                          <a:cs typeface="ＭＳ ゴシック"/>
                        </a:rPr>
                        <a:t>弦</a:t>
                      </a:r>
                      <a:r>
                        <a:rPr kumimoji="1" lang="ja-JP" altLang="en-US" sz="1200" dirty="0" smtClean="0">
                          <a:solidFill>
                            <a:srgbClr val="FFFFFF"/>
                          </a:solidFill>
                          <a:latin typeface="ＭＳ ゴシック"/>
                          <a:ea typeface="+mn-ea"/>
                          <a:cs typeface="ＭＳ ゴシック"/>
                        </a:rPr>
                        <a:t>あああああああああ</a:t>
                      </a:r>
                      <a:endParaRPr kumimoji="1" lang="ja-JP" altLang="en-US" sz="1200" dirty="0">
                        <a:latin typeface="ＭＳ ゴシック"/>
                        <a:ea typeface="ＭＳ ゴシック"/>
                        <a:cs typeface="ＭＳ ゴシック"/>
                      </a:endParaRPr>
                    </a:p>
                  </a:txBody>
                  <a:tcPr anchor="ctr" anchorCtr="1">
                    <a:solidFill>
                      <a:schemeClr val="bg1"/>
                    </a:solidFill>
                  </a:tcPr>
                </a:tc>
                <a:tc rowSpan="2">
                  <a:txBody>
                    <a:bodyPr/>
                    <a:lstStyle/>
                    <a:p>
                      <a:pPr algn="ctr"/>
                      <a:r>
                        <a:rPr kumimoji="1" lang="ja-JP" altLang="en-US" sz="1200" dirty="0" smtClean="0">
                          <a:latin typeface="ＭＳ ゴシック"/>
                          <a:ea typeface="ＭＳ ゴシック"/>
                          <a:cs typeface="ＭＳ ゴシック"/>
                        </a:rPr>
                        <a:t>許認可等</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rowSpan="2">
                  <a:txBody>
                    <a:bodyPr/>
                    <a:lstStyle/>
                    <a:p>
                      <a:pPr marL="0" marR="0" lvl="0" indent="0" algn="ctr" defTabSz="742950" rtl="0" eaLnBrk="1" fontAlgn="auto" latinLnBrk="0" hangingPunct="1">
                        <a:lnSpc>
                          <a:spcPct val="100000"/>
                        </a:lnSpc>
                        <a:spcBef>
                          <a:spcPts val="0"/>
                        </a:spcBef>
                        <a:spcAft>
                          <a:spcPts val="0"/>
                        </a:spcAft>
                        <a:buClrTx/>
                        <a:buSzTx/>
                        <a:buFontTx/>
                        <a:buNone/>
                        <a:tabLst/>
                        <a:defRPr/>
                      </a:pPr>
                      <a:r>
                        <a:rPr kumimoji="1" lang="ja-JP" altLang="en-US" sz="1200" dirty="0" smtClean="0">
                          <a:latin typeface="ＭＳ ゴシック"/>
                          <a:ea typeface="+mn-ea"/>
                          <a:cs typeface="ＭＳ ゴシック"/>
                        </a:rPr>
                        <a:t>届出電気通信事業社 </a:t>
                      </a:r>
                      <a:r>
                        <a:rPr kumimoji="1" lang="en-US" altLang="ja-JP" sz="1200" dirty="0" smtClean="0">
                          <a:latin typeface="ＭＳ ゴシック"/>
                          <a:ea typeface="+mn-ea"/>
                          <a:cs typeface="ＭＳ ゴシック"/>
                        </a:rPr>
                        <a:t>A-16-7833</a:t>
                      </a:r>
                      <a:r>
                        <a:rPr kumimoji="1" lang="ja-JP" altLang="en-US" sz="1200" dirty="0" smtClean="0">
                          <a:solidFill>
                            <a:srgbClr val="FFFFFF"/>
                          </a:solidFill>
                          <a:latin typeface="ＭＳ ゴシック"/>
                          <a:ea typeface="+mn-ea"/>
                          <a:cs typeface="ＭＳ ゴシック"/>
                        </a:rPr>
                        <a:t>あああああ</a:t>
                      </a:r>
                      <a:endParaRPr kumimoji="1" lang="en-US" altLang="ja-JP" sz="1200" dirty="0" smtClean="0">
                        <a:solidFill>
                          <a:srgbClr val="FFFFFF"/>
                        </a:solidFill>
                        <a:latin typeface="ＭＳ ゴシック"/>
                        <a:ea typeface="+mn-ea"/>
                        <a:cs typeface="ＭＳ ゴシック"/>
                      </a:endParaRPr>
                    </a:p>
                  </a:txBody>
                  <a:tcPr anchor="ctr" anchorCtr="1">
                    <a:solidFill>
                      <a:schemeClr val="bg1"/>
                    </a:solidFill>
                  </a:tcPr>
                </a:tc>
              </a:tr>
              <a:tr h="685765">
                <a:tc>
                  <a:txBody>
                    <a:bodyPr/>
                    <a:lstStyle/>
                    <a:p>
                      <a:pPr algn="ctr"/>
                      <a:r>
                        <a:rPr kumimoji="1" lang="ja-JP" altLang="en-US" sz="1200" dirty="0" smtClean="0">
                          <a:latin typeface="ＭＳ ゴシック"/>
                          <a:ea typeface="ＭＳ ゴシック"/>
                          <a:cs typeface="ＭＳ ゴシック"/>
                        </a:rPr>
                        <a:t>従業員数</a:t>
                      </a: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a:txBody>
                    <a:bodyPr/>
                    <a:lstStyle/>
                    <a:p>
                      <a:pPr algn="ctr"/>
                      <a:r>
                        <a:rPr kumimoji="1" lang="en-US" altLang="ja-JP" sz="1200" dirty="0" smtClean="0">
                          <a:latin typeface="ＭＳ ゴシック"/>
                          <a:ea typeface="ＭＳ ゴシック"/>
                          <a:cs typeface="ＭＳ ゴシック"/>
                        </a:rPr>
                        <a:t>4</a:t>
                      </a:r>
                      <a:r>
                        <a:rPr kumimoji="1" lang="en-US" altLang="ja-JP" sz="1200" baseline="0" dirty="0" smtClean="0">
                          <a:latin typeface="ＭＳ ゴシック"/>
                          <a:ea typeface="ＭＳ ゴシック"/>
                          <a:cs typeface="ＭＳ ゴシック"/>
                        </a:rPr>
                        <a:t> </a:t>
                      </a:r>
                      <a:r>
                        <a:rPr kumimoji="1" lang="ja-JP" altLang="en-US" sz="1200" baseline="0" dirty="0" smtClean="0">
                          <a:latin typeface="ＭＳ ゴシック"/>
                          <a:ea typeface="ＭＳ ゴシック"/>
                          <a:cs typeface="ＭＳ ゴシック"/>
                        </a:rPr>
                        <a:t>名</a:t>
                      </a:r>
                      <a:r>
                        <a:rPr kumimoji="1" lang="ja-JP" altLang="en-US" sz="1200" dirty="0" smtClean="0">
                          <a:solidFill>
                            <a:srgbClr val="FFFFFF"/>
                          </a:solidFill>
                          <a:latin typeface="ＭＳ ゴシック"/>
                          <a:ea typeface="+mn-ea"/>
                          <a:cs typeface="ＭＳ ゴシック"/>
                        </a:rPr>
                        <a:t>ああああああああああああああああ</a:t>
                      </a:r>
                      <a:endParaRPr kumimoji="1" lang="ja-JP" altLang="en-US" sz="1200" dirty="0">
                        <a:latin typeface="ＭＳ ゴシック"/>
                        <a:ea typeface="ＭＳ ゴシック"/>
                        <a:cs typeface="ＭＳ ゴシック"/>
                      </a:endParaRPr>
                    </a:p>
                  </a:txBody>
                  <a:tcPr anchor="ctr" anchorCtr="1">
                    <a:solidFill>
                      <a:schemeClr val="bg1"/>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lumMod val="85000"/>
                      </a:schemeClr>
                    </a:solidFill>
                  </a:tcPr>
                </a:tc>
                <a:tc vMerge="1">
                  <a:txBody>
                    <a:bodyPr/>
                    <a:lstStyle/>
                    <a:p>
                      <a:pPr algn="ctr"/>
                      <a:endParaRPr kumimoji="1" lang="ja-JP" altLang="en-US" sz="1200" dirty="0">
                        <a:latin typeface="ＭＳ ゴシック"/>
                        <a:ea typeface="ＭＳ ゴシック"/>
                        <a:cs typeface="ＭＳ ゴシック"/>
                      </a:endParaRPr>
                    </a:p>
                  </a:txBody>
                  <a:tcPr anchor="ctr" anchorCtr="1">
                    <a:solidFill>
                      <a:schemeClr val="bg1"/>
                    </a:solidFill>
                  </a:tcPr>
                </a:tc>
              </a:tr>
            </a:tbl>
          </a:graphicData>
        </a:graphic>
      </p:graphicFrame>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4</a:t>
            </a:fld>
            <a:endParaRPr lang="en-US" dirty="0">
              <a:solidFill>
                <a:srgbClr val="FFFFFF"/>
              </a:solidFill>
            </a:endParaRPr>
          </a:p>
        </p:txBody>
      </p:sp>
    </p:spTree>
    <p:extLst>
      <p:ext uri="{BB962C8B-B14F-4D97-AF65-F5344CB8AC3E}">
        <p14:creationId xmlns:p14="http://schemas.microsoft.com/office/powerpoint/2010/main" val="243602812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22384"/>
            <a:ext cx="7889649" cy="445355"/>
          </a:xfrm>
        </p:spPr>
        <p:txBody>
          <a:bodyPr>
            <a:normAutofit/>
          </a:bodyPr>
          <a:lstStyle/>
          <a:p>
            <a:r>
              <a:rPr kumimoji="1" lang="ja-JP" altLang="en-US" sz="2000" b="1" dirty="0" smtClean="0">
                <a:solidFill>
                  <a:srgbClr val="000000"/>
                </a:solidFill>
              </a:rPr>
              <a:t>主な業務内容</a:t>
            </a:r>
            <a:endParaRPr lang="en-US" sz="2000" b="1" dirty="0">
              <a:solidFill>
                <a:srgbClr val="000000"/>
              </a:solidFill>
            </a:endParaRPr>
          </a:p>
        </p:txBody>
      </p:sp>
      <p:grpSp>
        <p:nvGrpSpPr>
          <p:cNvPr id="5" name="図形グループ 4"/>
          <p:cNvGrpSpPr/>
          <p:nvPr/>
        </p:nvGrpSpPr>
        <p:grpSpPr>
          <a:xfrm>
            <a:off x="340380" y="995590"/>
            <a:ext cx="2891945" cy="5295114"/>
            <a:chOff x="149997" y="995590"/>
            <a:chExt cx="2891945" cy="5295114"/>
          </a:xfrm>
        </p:grpSpPr>
        <p:sp>
          <p:nvSpPr>
            <p:cNvPr id="3" name="角丸四角形 2"/>
            <p:cNvSpPr/>
            <p:nvPr/>
          </p:nvSpPr>
          <p:spPr>
            <a:xfrm>
              <a:off x="149997" y="1284879"/>
              <a:ext cx="2891945" cy="5005825"/>
            </a:xfrm>
            <a:prstGeom prst="roundRect">
              <a:avLst>
                <a:gd name="adj" fmla="val 6630"/>
              </a:avLst>
            </a:prstGeom>
            <a:no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608959" y="995590"/>
              <a:ext cx="1882535"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受託システム開発</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8" name="テキスト ボックス 7"/>
            <p:cNvSpPr txBox="1"/>
            <p:nvPr/>
          </p:nvSpPr>
          <p:spPr>
            <a:xfrm>
              <a:off x="598813" y="1466119"/>
              <a:ext cx="1890261" cy="261610"/>
            </a:xfrm>
            <a:prstGeom prst="rect">
              <a:avLst/>
            </a:prstGeom>
            <a:noFill/>
          </p:spPr>
          <p:txBody>
            <a:bodyPr wrap="none" rtlCol="0">
              <a:spAutoFit/>
            </a:bodyPr>
            <a:lstStyle/>
            <a:p>
              <a:pPr algn="ctr"/>
              <a:r>
                <a:rPr kumimoji="1" lang="ja-JP" altLang="en-US" sz="1100" b="1" dirty="0" smtClean="0"/>
                <a:t>大規模ウェブサイトの開発</a:t>
              </a:r>
              <a:endParaRPr kumimoji="1" lang="ja-JP" altLang="en-US" sz="1100" b="1" dirty="0"/>
            </a:p>
          </p:txBody>
        </p:sp>
        <p:sp>
          <p:nvSpPr>
            <p:cNvPr id="9" name="テキスト ボックス 8"/>
            <p:cNvSpPr txBox="1"/>
            <p:nvPr/>
          </p:nvSpPr>
          <p:spPr>
            <a:xfrm>
              <a:off x="218813" y="1757731"/>
              <a:ext cx="2751113" cy="1915910"/>
            </a:xfrm>
            <a:prstGeom prst="rect">
              <a:avLst/>
            </a:prstGeom>
            <a:noFill/>
          </p:spPr>
          <p:txBody>
            <a:bodyPr wrap="square" rtlCol="0">
              <a:spAutoFit/>
            </a:bodyPr>
            <a:lstStyle/>
            <a:p>
              <a:pPr>
                <a:lnSpc>
                  <a:spcPct val="120000"/>
                </a:lnSpc>
              </a:pPr>
              <a:r>
                <a:rPr kumimoji="1" lang="ja-JP" altLang="en-US" sz="900" dirty="0"/>
                <a:t>大規模ウェブサイト制作では、効率的な運営・ 運用のために、</a:t>
              </a:r>
              <a:r>
                <a:rPr kumimoji="1" lang="en-US" altLang="ja-JP" sz="900" dirty="0"/>
                <a:t>CMS </a:t>
              </a:r>
              <a:r>
                <a:rPr kumimoji="1" lang="ja-JP" altLang="en-US" sz="900" dirty="0"/>
                <a:t>のカスタマイズ、</a:t>
              </a:r>
              <a:r>
                <a:rPr kumimoji="1" lang="en-US" altLang="ja-JP" sz="900" dirty="0"/>
                <a:t>Blog</a:t>
              </a:r>
              <a:r>
                <a:rPr kumimoji="1" lang="ja-JP" altLang="en-US" sz="900" dirty="0"/>
                <a:t>や </a:t>
              </a:r>
              <a:r>
                <a:rPr kumimoji="1" lang="en-US" altLang="ja-JP" sz="900" dirty="0"/>
                <a:t>EC</a:t>
              </a:r>
              <a:r>
                <a:rPr kumimoji="1" lang="ja-JP" altLang="en-US" sz="900" dirty="0"/>
                <a:t>システムなどとの連携、時にはオリジナルの システムの組込みといったプログラム開発寄りの 作業が多くなる傾向にあります。 これらを一括して技術的解決を行い、サイトの 構築を行っていきます。 また、サイトの設計・ビジュアルプランなど は運用の戦略に沿って提案、構築をする必要か</a:t>
              </a:r>
              <a:r>
                <a:rPr kumimoji="1" lang="ja-JP" altLang="en-US" sz="900" dirty="0" smtClean="0"/>
                <a:t>゙あります</a:t>
              </a:r>
              <a:r>
                <a:rPr kumimoji="1" lang="ja-JP" altLang="en-US" sz="900" dirty="0"/>
                <a:t>。お客様のビジネスはもちろん、</a:t>
              </a:r>
              <a:r>
                <a:rPr kumimoji="1" lang="ja-JP" altLang="en-US" sz="900" dirty="0" smtClean="0"/>
                <a:t>社会のトレント</a:t>
              </a:r>
              <a:r>
                <a:rPr kumimoji="1" lang="ja-JP" altLang="en-US" sz="900" dirty="0"/>
                <a:t>゙なども幅広く学び・広い 視野と知識に 沿ってディレクションを行っています。</a:t>
              </a:r>
            </a:p>
          </p:txBody>
        </p:sp>
        <p:sp>
          <p:nvSpPr>
            <p:cNvPr id="11" name="テキスト ボックス 10"/>
            <p:cNvSpPr txBox="1"/>
            <p:nvPr/>
          </p:nvSpPr>
          <p:spPr>
            <a:xfrm>
              <a:off x="400285" y="3861491"/>
              <a:ext cx="2303607" cy="261610"/>
            </a:xfrm>
            <a:prstGeom prst="rect">
              <a:avLst/>
            </a:prstGeom>
            <a:noFill/>
          </p:spPr>
          <p:txBody>
            <a:bodyPr wrap="square" rtlCol="0">
              <a:spAutoFit/>
            </a:bodyPr>
            <a:lstStyle/>
            <a:p>
              <a:pPr algn="ctr"/>
              <a:r>
                <a:rPr lang="ja-JP" altLang="en-US" sz="1100" b="1" dirty="0"/>
                <a:t>ウェフ</a:t>
              </a:r>
              <a:r>
                <a:rPr lang="ja-JP" altLang="en-US" sz="1100" b="1" dirty="0" smtClean="0"/>
                <a:t>゙・業務システム</a:t>
              </a:r>
              <a:r>
                <a:rPr lang="ja-JP" altLang="en-US" sz="1100" b="1" dirty="0"/>
                <a:t>の開発 </a:t>
              </a:r>
            </a:p>
          </p:txBody>
        </p:sp>
        <p:sp>
          <p:nvSpPr>
            <p:cNvPr id="12" name="テキスト ボックス 11"/>
            <p:cNvSpPr txBox="1"/>
            <p:nvPr/>
          </p:nvSpPr>
          <p:spPr>
            <a:xfrm>
              <a:off x="218813" y="4123101"/>
              <a:ext cx="2751113" cy="1749710"/>
            </a:xfrm>
            <a:prstGeom prst="rect">
              <a:avLst/>
            </a:prstGeom>
            <a:noFill/>
          </p:spPr>
          <p:txBody>
            <a:bodyPr wrap="square" rtlCol="0">
              <a:spAutoFit/>
            </a:bodyPr>
            <a:lstStyle/>
            <a:p>
              <a:pPr>
                <a:lnSpc>
                  <a:spcPct val="120000"/>
                </a:lnSpc>
              </a:pPr>
              <a:r>
                <a:rPr lang="ja-JP" altLang="en-US" sz="900" dirty="0"/>
                <a:t>例えばスイミングクラブが短期教室の申し込み</a:t>
              </a:r>
              <a:r>
                <a:rPr lang="ja-JP" altLang="en-US" sz="900" dirty="0" smtClean="0"/>
                <a:t>をウェブから受付け、キャンセル待ちの繰り上げ処理</a:t>
              </a:r>
              <a:r>
                <a:rPr lang="ja-JP" altLang="en-US" sz="900" dirty="0"/>
                <a:t>やクレジットカード決済まで完結できたら 利用者様にも運営者双方が便利になります</a:t>
              </a:r>
              <a:r>
                <a:rPr lang="ja-JP" altLang="en-US" sz="900" dirty="0" smtClean="0"/>
                <a:t>。ウェフ</a:t>
              </a:r>
              <a:r>
                <a:rPr lang="ja-JP" altLang="en-US" sz="900" dirty="0"/>
                <a:t>゙フレームワーク</a:t>
              </a:r>
              <a:r>
                <a:rPr lang="ja-JP" altLang="en-US" sz="900" dirty="0" smtClean="0"/>
                <a:t>などの活用</a:t>
              </a:r>
              <a:r>
                <a:rPr lang="ja-JP" altLang="en-US" sz="900" dirty="0"/>
                <a:t>により</a:t>
              </a:r>
              <a:r>
                <a:rPr lang="ja-JP" altLang="en-US" sz="900" dirty="0" smtClean="0"/>
                <a:t>従来より</a:t>
              </a:r>
              <a:r>
                <a:rPr lang="ja-JP" altLang="en-US" sz="900" dirty="0"/>
                <a:t>開発の期間とコストも低いシステムの提供が 可能になっています。弊社ではインタフェース デザイン・コンピューターセキュリティなど システムの開発に必要な技術を常に学んでおり、 満足いただける品質のソフトウェアを客様に 提供しています。 </a:t>
              </a:r>
            </a:p>
          </p:txBody>
        </p:sp>
      </p:grpSp>
      <p:grpSp>
        <p:nvGrpSpPr>
          <p:cNvPr id="16" name="図形グループ 15"/>
          <p:cNvGrpSpPr/>
          <p:nvPr/>
        </p:nvGrpSpPr>
        <p:grpSpPr>
          <a:xfrm>
            <a:off x="3521542" y="1005435"/>
            <a:ext cx="2891945" cy="5285269"/>
            <a:chOff x="149997" y="1005435"/>
            <a:chExt cx="2891945" cy="5285269"/>
          </a:xfrm>
        </p:grpSpPr>
        <p:sp>
          <p:nvSpPr>
            <p:cNvPr id="17" name="角丸四角形 16"/>
            <p:cNvSpPr/>
            <p:nvPr/>
          </p:nvSpPr>
          <p:spPr>
            <a:xfrm>
              <a:off x="149997" y="1284879"/>
              <a:ext cx="2891945" cy="5005825"/>
            </a:xfrm>
            <a:prstGeom prst="roundRect">
              <a:avLst>
                <a:gd name="adj" fmla="val 6630"/>
              </a:avLst>
            </a:prstGeom>
            <a:no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8" name="テキスト ボックス 17"/>
            <p:cNvSpPr txBox="1"/>
            <p:nvPr/>
          </p:nvSpPr>
          <p:spPr>
            <a:xfrm>
              <a:off x="675912" y="1005435"/>
              <a:ext cx="1784094"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パッケージ販売</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19" name="テキスト ボックス 18"/>
            <p:cNvSpPr txBox="1"/>
            <p:nvPr/>
          </p:nvSpPr>
          <p:spPr>
            <a:xfrm>
              <a:off x="836314" y="1466119"/>
              <a:ext cx="1415259" cy="261610"/>
            </a:xfrm>
            <a:prstGeom prst="rect">
              <a:avLst/>
            </a:prstGeom>
            <a:noFill/>
          </p:spPr>
          <p:txBody>
            <a:bodyPr wrap="none" rtlCol="0">
              <a:spAutoFit/>
            </a:bodyPr>
            <a:lstStyle/>
            <a:p>
              <a:pPr algn="ctr"/>
              <a:r>
                <a:rPr kumimoji="1" lang="en-US" altLang="ja-JP" sz="1100" b="1" dirty="0"/>
                <a:t>CMS </a:t>
              </a:r>
              <a:r>
                <a:rPr kumimoji="1" lang="ja-JP" altLang="en-US" sz="1100" b="1" dirty="0"/>
                <a:t>ウェブサイト</a:t>
              </a:r>
            </a:p>
          </p:txBody>
        </p:sp>
        <p:sp>
          <p:nvSpPr>
            <p:cNvPr id="20" name="テキスト ボックス 19"/>
            <p:cNvSpPr txBox="1"/>
            <p:nvPr/>
          </p:nvSpPr>
          <p:spPr>
            <a:xfrm>
              <a:off x="218813" y="1757731"/>
              <a:ext cx="2751113" cy="1583511"/>
            </a:xfrm>
            <a:prstGeom prst="rect">
              <a:avLst/>
            </a:prstGeom>
            <a:noFill/>
          </p:spPr>
          <p:txBody>
            <a:bodyPr wrap="square" rtlCol="0">
              <a:spAutoFit/>
            </a:bodyPr>
            <a:lstStyle/>
            <a:p>
              <a:pPr>
                <a:lnSpc>
                  <a:spcPct val="120000"/>
                </a:lnSpc>
              </a:pPr>
              <a:r>
                <a:rPr kumimoji="1" lang="en-US" altLang="ja-JP" sz="900" dirty="0"/>
                <a:t>CMS </a:t>
              </a:r>
              <a:r>
                <a:rPr kumimoji="1" lang="ja-JP" altLang="en-US" sz="900" dirty="0"/>
                <a:t>でのウェブサイト「ホームページ応援団」は 現在の主力となるパッケージ製品です。お 客様自身 でコンテンツを簡単に更新でき更新した記事は </a:t>
              </a:r>
              <a:r>
                <a:rPr kumimoji="1" lang="en-US" altLang="ja-JP" sz="900" dirty="0"/>
                <a:t>PC</a:t>
              </a:r>
              <a:r>
                <a:rPr kumimoji="1" lang="ja-JP" altLang="en-US" sz="900" dirty="0"/>
                <a:t>・スマートフォン・フィーチャーフォン全てに 一括して反映されます。 お客様が忙しい時には更新を依頼できるチケット制</a:t>
              </a:r>
              <a:r>
                <a:rPr kumimoji="1" lang="ja-JP" altLang="en-US" sz="900" dirty="0" smtClean="0"/>
                <a:t>、毎月</a:t>
              </a:r>
              <a:r>
                <a:rPr kumimoji="1" lang="ja-JP" altLang="en-US" sz="900" dirty="0"/>
                <a:t>のアクセスレポートでお客様にサイトの活用を 促進したりと、本当に大事なのはサイトが活用される ことという視点に立った商品となっています。</a:t>
              </a:r>
            </a:p>
          </p:txBody>
        </p:sp>
        <p:sp>
          <p:nvSpPr>
            <p:cNvPr id="21" name="テキスト ボックス 20"/>
            <p:cNvSpPr txBox="1"/>
            <p:nvPr/>
          </p:nvSpPr>
          <p:spPr>
            <a:xfrm>
              <a:off x="707400" y="3861491"/>
              <a:ext cx="1751128" cy="261610"/>
            </a:xfrm>
            <a:prstGeom prst="rect">
              <a:avLst/>
            </a:prstGeom>
            <a:noFill/>
          </p:spPr>
          <p:txBody>
            <a:bodyPr wrap="square" rtlCol="0">
              <a:spAutoFit/>
            </a:bodyPr>
            <a:lstStyle/>
            <a:p>
              <a:pPr algn="ctr"/>
              <a:r>
                <a:rPr lang="ja-JP" altLang="en-US" sz="1100" b="1" dirty="0"/>
                <a:t>その他パッケージの開発</a:t>
              </a:r>
            </a:p>
          </p:txBody>
        </p:sp>
        <p:sp>
          <p:nvSpPr>
            <p:cNvPr id="22" name="テキスト ボックス 21"/>
            <p:cNvSpPr txBox="1"/>
            <p:nvPr/>
          </p:nvSpPr>
          <p:spPr>
            <a:xfrm>
              <a:off x="218813" y="4123101"/>
              <a:ext cx="2751113" cy="1251112"/>
            </a:xfrm>
            <a:prstGeom prst="rect">
              <a:avLst/>
            </a:prstGeom>
            <a:noFill/>
          </p:spPr>
          <p:txBody>
            <a:bodyPr wrap="square" rtlCol="0">
              <a:spAutoFit/>
            </a:bodyPr>
            <a:lstStyle/>
            <a:p>
              <a:pPr>
                <a:lnSpc>
                  <a:spcPct val="120000"/>
                </a:lnSpc>
              </a:pPr>
              <a:r>
                <a:rPr lang="en-US" altLang="ja-JP" sz="900" dirty="0" smtClean="0"/>
                <a:t>CMS </a:t>
              </a:r>
              <a:r>
                <a:rPr lang="ja-JP" altLang="en-US" sz="900" dirty="0" smtClean="0"/>
                <a:t>ウェブサイトのパッケージを発展させ英語での </a:t>
              </a:r>
              <a:r>
                <a:rPr lang="en-US" altLang="ja-JP" sz="900" dirty="0" smtClean="0"/>
                <a:t>CMS </a:t>
              </a:r>
              <a:r>
                <a:rPr lang="ja-JP" altLang="en-US" sz="900" dirty="0" smtClean="0"/>
                <a:t>ウェブサイトのパッケージとなる</a:t>
              </a:r>
            </a:p>
            <a:p>
              <a:pPr>
                <a:lnSpc>
                  <a:spcPct val="120000"/>
                </a:lnSpc>
              </a:pPr>
              <a:r>
                <a:rPr lang="ja-JP" altLang="en-US" sz="900" dirty="0" smtClean="0"/>
                <a:t>「ホームページ応援団 海外版」も現在は公開されております。 </a:t>
              </a:r>
              <a:endParaRPr lang="en-US" altLang="ja-JP" sz="900" dirty="0" smtClean="0"/>
            </a:p>
            <a:p>
              <a:pPr>
                <a:lnSpc>
                  <a:spcPct val="120000"/>
                </a:lnSpc>
              </a:pPr>
              <a:r>
                <a:rPr lang="ja-JP" altLang="en-US" sz="900" dirty="0" smtClean="0"/>
                <a:t>また、今後は弊社で独自に開発・カスタマイズしたモジュールなどを、専用</a:t>
              </a:r>
              <a:r>
                <a:rPr lang="en-US" altLang="ja-JP" sz="900" dirty="0" smtClean="0"/>
                <a:t>EC</a:t>
              </a:r>
              <a:r>
                <a:rPr lang="ja-JP" altLang="en-US" sz="900" dirty="0" smtClean="0"/>
                <a:t>サイトを構築し、販売する予定も現在進行中です。</a:t>
              </a:r>
              <a:endParaRPr lang="en-US" altLang="ja-JP" sz="900" dirty="0" smtClean="0"/>
            </a:p>
          </p:txBody>
        </p:sp>
      </p:grpSp>
      <p:grpSp>
        <p:nvGrpSpPr>
          <p:cNvPr id="23" name="図形グループ 22"/>
          <p:cNvGrpSpPr/>
          <p:nvPr/>
        </p:nvGrpSpPr>
        <p:grpSpPr>
          <a:xfrm>
            <a:off x="6698566" y="1005435"/>
            <a:ext cx="2891945" cy="5285269"/>
            <a:chOff x="149997" y="1005435"/>
            <a:chExt cx="2891945" cy="5285269"/>
          </a:xfrm>
        </p:grpSpPr>
        <p:sp>
          <p:nvSpPr>
            <p:cNvPr id="24" name="角丸四角形 23"/>
            <p:cNvSpPr/>
            <p:nvPr/>
          </p:nvSpPr>
          <p:spPr>
            <a:xfrm>
              <a:off x="149997" y="1284879"/>
              <a:ext cx="2891945" cy="5005825"/>
            </a:xfrm>
            <a:prstGeom prst="roundRect">
              <a:avLst>
                <a:gd name="adj" fmla="val 6630"/>
              </a:avLst>
            </a:prstGeom>
            <a:no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5" name="テキスト ボックス 24"/>
            <p:cNvSpPr txBox="1"/>
            <p:nvPr/>
          </p:nvSpPr>
          <p:spPr>
            <a:xfrm>
              <a:off x="566975" y="1005435"/>
              <a:ext cx="2066742" cy="338554"/>
            </a:xfrm>
            <a:prstGeom prst="rect">
              <a:avLst/>
            </a:prstGeom>
            <a:solidFill>
              <a:srgbClr val="FFFFFF"/>
            </a:solidFill>
          </p:spPr>
          <p:txBody>
            <a:bodyPr wrap="square" rtlCol="0">
              <a:spAutoFit/>
            </a:bodyPr>
            <a:lstStyle/>
            <a:p>
              <a:pPr algn="ctr"/>
              <a:r>
                <a:rPr kumimoji="1" lang="ja-JP" altLang="en-US" sz="1600" dirty="0">
                  <a:solidFill>
                    <a:schemeClr val="tx1">
                      <a:lumMod val="50000"/>
                      <a:lumOff val="50000"/>
                    </a:schemeClr>
                  </a:solidFill>
                  <a:latin typeface="ヒラギノ明朝 ProN W6"/>
                  <a:ea typeface="ヒラギノ明朝 ProN W6"/>
                  <a:cs typeface="ヒラギノ明朝 ProN W6"/>
                </a:rPr>
                <a:t>保守・メンテナンス</a:t>
              </a:r>
            </a:p>
          </p:txBody>
        </p:sp>
        <p:sp>
          <p:nvSpPr>
            <p:cNvPr id="26" name="テキスト ボックス 25"/>
            <p:cNvSpPr txBox="1"/>
            <p:nvPr/>
          </p:nvSpPr>
          <p:spPr>
            <a:xfrm>
              <a:off x="534694" y="1466119"/>
              <a:ext cx="2018501" cy="261610"/>
            </a:xfrm>
            <a:prstGeom prst="rect">
              <a:avLst/>
            </a:prstGeom>
            <a:noFill/>
          </p:spPr>
          <p:txBody>
            <a:bodyPr wrap="none" rtlCol="0">
              <a:spAutoFit/>
            </a:bodyPr>
            <a:lstStyle/>
            <a:p>
              <a:pPr algn="ctr"/>
              <a:r>
                <a:rPr kumimoji="1" lang="ja-JP" altLang="en-US" sz="1100" b="1" dirty="0" smtClean="0"/>
                <a:t>提供後の保守・メンテナンス</a:t>
              </a:r>
              <a:endParaRPr kumimoji="1" lang="ja-JP" altLang="en-US" sz="1100" b="1" dirty="0"/>
            </a:p>
          </p:txBody>
        </p:sp>
        <p:sp>
          <p:nvSpPr>
            <p:cNvPr id="27" name="テキスト ボックス 26"/>
            <p:cNvSpPr txBox="1"/>
            <p:nvPr/>
          </p:nvSpPr>
          <p:spPr>
            <a:xfrm>
              <a:off x="218813" y="1757731"/>
              <a:ext cx="2751113" cy="2580707"/>
            </a:xfrm>
            <a:prstGeom prst="rect">
              <a:avLst/>
            </a:prstGeom>
            <a:noFill/>
          </p:spPr>
          <p:txBody>
            <a:bodyPr wrap="square" rtlCol="0">
              <a:spAutoFit/>
            </a:bodyPr>
            <a:lstStyle/>
            <a:p>
              <a:pPr>
                <a:lnSpc>
                  <a:spcPct val="120000"/>
                </a:lnSpc>
              </a:pPr>
              <a:r>
                <a:rPr kumimoji="1" lang="ja-JP" altLang="en-US" sz="900" dirty="0"/>
                <a:t>提供するウェブシステムやウェブサイトは 実際に使われることで価値を発揮します。 納入後の業務である、保守・メンテナンスを 重要なサービスであると位置づけています</a:t>
              </a:r>
              <a:r>
                <a:rPr kumimoji="1" lang="ja-JP" altLang="en-US" sz="900" dirty="0" smtClean="0"/>
                <a:t>。</a:t>
              </a:r>
              <a:endParaRPr kumimoji="1" lang="en-US" altLang="ja-JP" sz="900" dirty="0" smtClean="0"/>
            </a:p>
            <a:p>
              <a:pPr>
                <a:lnSpc>
                  <a:spcPct val="120000"/>
                </a:lnSpc>
              </a:pPr>
              <a:endParaRPr kumimoji="1" lang="en-US" altLang="ja-JP" sz="900" dirty="0" smtClean="0"/>
            </a:p>
            <a:p>
              <a:pPr>
                <a:lnSpc>
                  <a:spcPct val="120000"/>
                </a:lnSpc>
              </a:pPr>
              <a:r>
                <a:rPr kumimoji="1" lang="en-US" altLang="ja-JP" sz="900" dirty="0" smtClean="0"/>
                <a:t>CMS </a:t>
              </a:r>
              <a:r>
                <a:rPr kumimoji="1" lang="ja-JP" altLang="en-US" sz="900" dirty="0"/>
                <a:t>ウェブサイトでは、最初から保守 メンテナンスをサービスとして組み込ん だ形で提供していますし、大規模ウェブ サイト・ウェブシステムでも個別にサーバー やコンテンツの保守・メンテナンスを積極的 に契約し業務にあたっています</a:t>
              </a:r>
              <a:r>
                <a:rPr kumimoji="1" lang="ja-JP" altLang="en-US" sz="900" dirty="0" smtClean="0"/>
                <a:t>。</a:t>
              </a:r>
              <a:endParaRPr kumimoji="1" lang="en-US" altLang="ja-JP" sz="900" dirty="0" smtClean="0"/>
            </a:p>
            <a:p>
              <a:pPr>
                <a:lnSpc>
                  <a:spcPct val="120000"/>
                </a:lnSpc>
              </a:pPr>
              <a:endParaRPr kumimoji="1" lang="ja-JP" altLang="en-US" sz="900" dirty="0"/>
            </a:p>
            <a:p>
              <a:pPr>
                <a:lnSpc>
                  <a:spcPct val="120000"/>
                </a:lnSpc>
              </a:pPr>
              <a:r>
                <a:rPr kumimoji="1" lang="ja-JP" altLang="en-US" sz="900" dirty="0"/>
                <a:t>サーバーでは監視・バックアップの自動化や 効率化、コンテンツではアクセス解析や</a:t>
              </a:r>
              <a:r>
                <a:rPr kumimoji="1" lang="en-US" altLang="ja-JP" sz="900" dirty="0"/>
                <a:t>SEO </a:t>
              </a:r>
              <a:r>
                <a:rPr kumimoji="1" lang="ja-JP" altLang="en-US" sz="900" dirty="0"/>
                <a:t>の知識や様々な提案力を発揮してお客様の サイト運用からビジネスの成功をサポート していきます。</a:t>
              </a:r>
            </a:p>
          </p:txBody>
        </p:sp>
      </p:grpSp>
      <p:sp>
        <p:nvSpPr>
          <p:cNvPr id="6" name="スライド番号プレースホルダー 5"/>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5</a:t>
            </a:fld>
            <a:endParaRPr lang="en-US" dirty="0">
              <a:solidFill>
                <a:srgbClr val="FFFFFF"/>
              </a:solidFill>
            </a:endParaRPr>
          </a:p>
        </p:txBody>
      </p:sp>
    </p:spTree>
    <p:extLst>
      <p:ext uri="{BB962C8B-B14F-4D97-AF65-F5344CB8AC3E}">
        <p14:creationId xmlns:p14="http://schemas.microsoft.com/office/powerpoint/2010/main" val="338455803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61462"/>
            <a:ext cx="7889649" cy="406278"/>
          </a:xfrm>
        </p:spPr>
        <p:txBody>
          <a:bodyPr>
            <a:normAutofit/>
          </a:bodyPr>
          <a:lstStyle/>
          <a:p>
            <a:r>
              <a:rPr kumimoji="1" lang="ja-JP" altLang="en-US" sz="2000" b="1" dirty="0" smtClean="0">
                <a:solidFill>
                  <a:srgbClr val="000000"/>
                </a:solidFill>
              </a:rPr>
              <a:t>取引先・制作実績</a:t>
            </a:r>
            <a:r>
              <a:rPr kumimoji="1" lang="en-US" altLang="ja-JP" sz="2000" b="1" dirty="0" smtClean="0">
                <a:solidFill>
                  <a:srgbClr val="000000"/>
                </a:solidFill>
              </a:rPr>
              <a:t>①</a:t>
            </a:r>
            <a:endParaRPr lang="en-US" sz="2000" b="1" dirty="0">
              <a:solidFill>
                <a:srgbClr val="000000"/>
              </a:solidFill>
            </a:endParaRPr>
          </a:p>
        </p:txBody>
      </p:sp>
      <p:pic>
        <p:nvPicPr>
          <p:cNvPr id="10" name="図 9" descr="リスティング広告おまかせ運用サービス SINGLE HAND[シングルハンド].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9593" y="1703137"/>
            <a:ext cx="2153702" cy="2953363"/>
          </a:xfrm>
          <a:prstGeom prst="rect">
            <a:avLst/>
          </a:prstGeom>
        </p:spPr>
      </p:pic>
      <p:grpSp>
        <p:nvGrpSpPr>
          <p:cNvPr id="15" name="図形グループ 14"/>
          <p:cNvGrpSpPr/>
          <p:nvPr/>
        </p:nvGrpSpPr>
        <p:grpSpPr>
          <a:xfrm>
            <a:off x="78759" y="1427469"/>
            <a:ext cx="4804105" cy="4213492"/>
            <a:chOff x="147667" y="1427469"/>
            <a:chExt cx="4804105" cy="4213492"/>
          </a:xfrm>
        </p:grpSpPr>
        <p:sp>
          <p:nvSpPr>
            <p:cNvPr id="14" name="角丸四角形 13"/>
            <p:cNvSpPr/>
            <p:nvPr/>
          </p:nvSpPr>
          <p:spPr>
            <a:xfrm>
              <a:off x="147667" y="1427469"/>
              <a:ext cx="4794258" cy="4213492"/>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2410839" y="1722827"/>
              <a:ext cx="2540933" cy="3000822"/>
            </a:xfrm>
            <a:prstGeom prst="rect">
              <a:avLst/>
            </a:prstGeom>
            <a:noFill/>
          </p:spPr>
          <p:txBody>
            <a:bodyPr wrap="square" rtlCol="0">
              <a:spAutoFit/>
            </a:bodyPr>
            <a:lstStyle/>
            <a:p>
              <a:r>
                <a:rPr kumimoji="1" lang="ja-JP" altLang="en-US" sz="1050" b="1" dirty="0"/>
                <a:t>株式会社</a:t>
              </a:r>
              <a:r>
                <a:rPr kumimoji="1" lang="ja-JP" altLang="en-US" sz="1050" b="1" dirty="0" smtClean="0"/>
                <a:t>プレシジョンマーケティング</a:t>
              </a:r>
              <a:endParaRPr kumimoji="1" lang="en-US" altLang="ja-JP" sz="1050" b="1" dirty="0" smtClean="0"/>
            </a:p>
            <a:p>
              <a:endParaRPr kumimoji="1" lang="en-US" altLang="ja-JP" sz="1050" dirty="0" smtClean="0"/>
            </a:p>
            <a:p>
              <a:endParaRPr kumimoji="1" lang="en-US" altLang="ja-JP" sz="1050" dirty="0"/>
            </a:p>
            <a:p>
              <a:endParaRPr kumimoji="1" lang="en-US" altLang="ja-JP" sz="1050" dirty="0" smtClean="0"/>
            </a:p>
            <a:p>
              <a:r>
                <a:rPr kumimoji="1" lang="en-US" altLang="ja-JP" sz="1050" dirty="0" smtClean="0"/>
                <a:t>URL</a:t>
              </a:r>
              <a:r>
                <a:rPr kumimoji="1" lang="ja-JP" altLang="en-US" sz="1050" dirty="0" smtClean="0"/>
                <a:t>：</a:t>
              </a:r>
              <a:r>
                <a:rPr kumimoji="1" lang="en-US" altLang="ja-JP" sz="1050" dirty="0" smtClean="0">
                  <a:hlinkClick r:id="rId3"/>
                </a:rPr>
                <a:t>http</a:t>
              </a:r>
              <a:r>
                <a:rPr kumimoji="1" lang="en-US" altLang="ja-JP" sz="1050" dirty="0">
                  <a:hlinkClick r:id="rId3"/>
                </a:rPr>
                <a:t>://precimarke.jp</a:t>
              </a:r>
              <a:r>
                <a:rPr kumimoji="1" lang="en-US" altLang="ja-JP" sz="1050" dirty="0" smtClean="0">
                  <a:hlinkClick r:id="rId3"/>
                </a:rPr>
                <a:t>/</a:t>
              </a:r>
              <a:endParaRPr kumimoji="1" lang="en-US" altLang="ja-JP" sz="1050" dirty="0" smtClean="0"/>
            </a:p>
            <a:p>
              <a:endParaRPr kumimoji="1" lang="en-US" altLang="ja-JP" sz="1050" dirty="0"/>
            </a:p>
            <a:p>
              <a:endParaRPr kumimoji="1" lang="en-US" altLang="ja-JP" sz="1050" dirty="0" smtClean="0"/>
            </a:p>
            <a:p>
              <a:r>
                <a:rPr kumimoji="1" lang="en-US" altLang="ja-JP" sz="1050" dirty="0" smtClean="0"/>
                <a:t>WEB</a:t>
              </a:r>
              <a:r>
                <a:rPr kumimoji="1" lang="ja-JP" altLang="en-US" sz="1050" dirty="0" smtClean="0"/>
                <a:t>マーケティングコンサルティングサービスを提供している、</a:t>
              </a:r>
              <a:endParaRPr kumimoji="1" lang="en-US" altLang="ja-JP" sz="1050" dirty="0" smtClean="0"/>
            </a:p>
            <a:p>
              <a:r>
                <a:rPr kumimoji="1" lang="ja-JP" altLang="en-US" sz="1050" dirty="0" smtClean="0"/>
                <a:t>プレシジョンマーケティング様の</a:t>
              </a:r>
              <a:endParaRPr kumimoji="1" lang="en-US" altLang="ja-JP" sz="1050" dirty="0" smtClean="0"/>
            </a:p>
            <a:p>
              <a:r>
                <a:rPr kumimoji="1" lang="en-US" altLang="ja-JP" sz="1050" dirty="0" smtClean="0"/>
                <a:t>WEB</a:t>
              </a:r>
              <a:r>
                <a:rPr kumimoji="1" lang="ja-JP" altLang="en-US" sz="1050" dirty="0" smtClean="0"/>
                <a:t>サイトのデザイン・コーディングを行いました。</a:t>
              </a:r>
              <a:endParaRPr kumimoji="1" lang="en-US" altLang="ja-JP" sz="1050" dirty="0" smtClean="0"/>
            </a:p>
            <a:p>
              <a:r>
                <a:rPr kumimoji="1" lang="ja-JP" altLang="en-US" sz="1050" dirty="0" smtClean="0"/>
                <a:t>デザインレイアウトについては、</a:t>
              </a:r>
              <a:endParaRPr kumimoji="1" lang="en-US" altLang="ja-JP" sz="1050" dirty="0" smtClean="0"/>
            </a:p>
            <a:p>
              <a:r>
                <a:rPr kumimoji="1" lang="en-US" altLang="ja-JP" sz="1050" dirty="0" smtClean="0"/>
                <a:t>Bootstrap</a:t>
              </a:r>
              <a:r>
                <a:rPr kumimoji="1" lang="ja-JP" altLang="en-US" sz="1050" dirty="0" smtClean="0"/>
                <a:t>を使用したフラットデザインを採用し、マルチデバイスも対応した、レスポンシブデザインとなっています。</a:t>
              </a:r>
              <a:endParaRPr kumimoji="1" lang="en-US" altLang="ja-JP" sz="1050" dirty="0"/>
            </a:p>
            <a:p>
              <a:endParaRPr kumimoji="1" lang="ja-JP" altLang="en-US" sz="1050" dirty="0"/>
            </a:p>
          </p:txBody>
        </p:sp>
        <p:pic>
          <p:nvPicPr>
            <p:cNvPr id="13" name="図 12" descr="WEBマーケティングのプレシジョンマーケティング.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6112" y="1703137"/>
              <a:ext cx="2158793" cy="3825862"/>
            </a:xfrm>
            <a:prstGeom prst="rect">
              <a:avLst/>
            </a:prstGeom>
          </p:spPr>
        </p:pic>
      </p:grpSp>
      <p:grpSp>
        <p:nvGrpSpPr>
          <p:cNvPr id="30" name="図形グループ 29"/>
          <p:cNvGrpSpPr/>
          <p:nvPr/>
        </p:nvGrpSpPr>
        <p:grpSpPr>
          <a:xfrm>
            <a:off x="5000992" y="1427468"/>
            <a:ext cx="4794258" cy="4213493"/>
            <a:chOff x="147667" y="1427468"/>
            <a:chExt cx="4794258" cy="4213493"/>
          </a:xfrm>
        </p:grpSpPr>
        <p:sp>
          <p:nvSpPr>
            <p:cNvPr id="31" name="角丸四角形 30"/>
            <p:cNvSpPr/>
            <p:nvPr/>
          </p:nvSpPr>
          <p:spPr>
            <a:xfrm>
              <a:off x="147667" y="1427468"/>
              <a:ext cx="4794258" cy="4213493"/>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2" name="テキスト ボックス 31"/>
            <p:cNvSpPr txBox="1"/>
            <p:nvPr/>
          </p:nvSpPr>
          <p:spPr>
            <a:xfrm>
              <a:off x="2391151" y="1722827"/>
              <a:ext cx="2540933" cy="2839239"/>
            </a:xfrm>
            <a:prstGeom prst="rect">
              <a:avLst/>
            </a:prstGeom>
            <a:noFill/>
          </p:spPr>
          <p:txBody>
            <a:bodyPr wrap="square" rtlCol="0">
              <a:spAutoFit/>
            </a:bodyPr>
            <a:lstStyle/>
            <a:p>
              <a:r>
                <a:rPr kumimoji="1" lang="ja-JP" altLang="en-US" sz="1050" b="1" dirty="0"/>
                <a:t>株式</a:t>
              </a:r>
              <a:r>
                <a:rPr kumimoji="1" lang="ja-JP" altLang="en-US" sz="1050" b="1" dirty="0" smtClean="0"/>
                <a:t>会社</a:t>
              </a:r>
              <a:r>
                <a:rPr kumimoji="1" lang="en-US" altLang="ja-JP" sz="1050" b="1" dirty="0" smtClean="0"/>
                <a:t>E</a:t>
              </a:r>
              <a:r>
                <a:rPr kumimoji="1" lang="ja-JP" altLang="en-US" sz="1050" b="1" dirty="0" smtClean="0"/>
                <a:t>ストアー</a:t>
              </a:r>
              <a:endParaRPr kumimoji="1" lang="en-US" altLang="ja-JP" sz="1050" b="1" dirty="0" smtClean="0"/>
            </a:p>
            <a:p>
              <a:endParaRPr kumimoji="1" lang="en-US" altLang="ja-JP" sz="1050" dirty="0" smtClean="0"/>
            </a:p>
            <a:p>
              <a:endParaRPr kumimoji="1" lang="en-US" altLang="ja-JP" sz="1050" dirty="0"/>
            </a:p>
            <a:p>
              <a:endParaRPr kumimoji="1" lang="en-US" altLang="ja-JP" sz="1050" dirty="0" smtClean="0"/>
            </a:p>
            <a:p>
              <a:r>
                <a:rPr kumimoji="1" lang="en-US" altLang="ja-JP" sz="1050" dirty="0" smtClean="0"/>
                <a:t>URL</a:t>
              </a:r>
              <a:r>
                <a:rPr kumimoji="1" lang="ja-JP" altLang="en-US" sz="1050" dirty="0" smtClean="0"/>
                <a:t>：</a:t>
              </a:r>
              <a:r>
                <a:rPr kumimoji="1" lang="en-US" altLang="ja-JP" sz="1050" dirty="0" smtClean="0">
                  <a:hlinkClick r:id="rId5"/>
                </a:rPr>
                <a:t>http:</a:t>
              </a:r>
              <a:r>
                <a:rPr kumimoji="1" lang="en-US" altLang="ja-JP" sz="1050" dirty="0">
                  <a:hlinkClick r:id="rId5"/>
                </a:rPr>
                <a:t>//www.singlehand.jp/</a:t>
              </a:r>
              <a:endParaRPr kumimoji="1" lang="en-US" altLang="ja-JP" sz="1050" dirty="0" smtClean="0"/>
            </a:p>
            <a:p>
              <a:endParaRPr kumimoji="1" lang="en-US" altLang="ja-JP" sz="1050" dirty="0"/>
            </a:p>
            <a:p>
              <a:endParaRPr kumimoji="1" lang="en-US" altLang="ja-JP" sz="1050" dirty="0" smtClean="0"/>
            </a:p>
            <a:p>
              <a:r>
                <a:rPr kumimoji="1" lang="en-US" altLang="ja-JP" sz="1050" dirty="0" smtClean="0"/>
                <a:t>E</a:t>
              </a:r>
              <a:r>
                <a:rPr kumimoji="1" lang="ja-JP" altLang="en-US" sz="1050" dirty="0" smtClean="0"/>
                <a:t>ストアー</a:t>
              </a:r>
              <a:r>
                <a:rPr kumimoji="1" lang="ja-JP" altLang="en-US" sz="1050" dirty="0"/>
                <a:t>様が新規に立ち上げました、</a:t>
              </a:r>
              <a:r>
                <a:rPr kumimoji="1" lang="en-US" altLang="ja-JP" sz="1050" dirty="0"/>
                <a:t>Google </a:t>
              </a:r>
              <a:r>
                <a:rPr kumimoji="1" lang="en-US" altLang="ja-JP" sz="1050" dirty="0" err="1"/>
                <a:t>Adwords</a:t>
              </a:r>
              <a:r>
                <a:rPr kumimoji="1" lang="ja-JP" altLang="en-US" sz="1050" dirty="0"/>
                <a:t>・ </a:t>
              </a:r>
              <a:r>
                <a:rPr kumimoji="1" lang="en-US" altLang="ja-JP" sz="1050" dirty="0"/>
                <a:t>Yahoo! </a:t>
              </a:r>
              <a:r>
                <a:rPr kumimoji="1" lang="ja-JP" altLang="en-US" sz="1050" dirty="0"/>
                <a:t>リスティング広告の運用代行サービ</a:t>
              </a:r>
              <a:r>
                <a:rPr kumimoji="1" lang="ja-JP" altLang="en-US" sz="1050" dirty="0" smtClean="0"/>
                <a:t>スサイトシステム</a:t>
              </a:r>
              <a:r>
                <a:rPr kumimoji="1" lang="ja-JP" altLang="en-US" sz="1050" dirty="0"/>
                <a:t>のフロント側のデザイン・コーディング・ クライアントサイドプログラムの</a:t>
              </a:r>
              <a:r>
                <a:rPr kumimoji="1" lang="ja-JP" altLang="en-US" sz="1050" dirty="0" smtClean="0"/>
                <a:t>開発を行いました。</a:t>
              </a:r>
              <a:endParaRPr kumimoji="1" lang="en-US" altLang="ja-JP" sz="1050" dirty="0" smtClean="0"/>
            </a:p>
            <a:p>
              <a:r>
                <a:rPr kumimoji="1" lang="ja-JP" altLang="en-US" sz="1050" dirty="0" smtClean="0"/>
                <a:t>また、サーバーサイドプログラムについても一部弊社により開発が行われています。</a:t>
              </a:r>
              <a:endParaRPr kumimoji="1" lang="en-US" altLang="ja-JP" sz="1050" dirty="0" smtClean="0"/>
            </a:p>
            <a:p>
              <a:endParaRPr kumimoji="1" lang="ja-JP" altLang="en-US" sz="1050" dirty="0"/>
            </a:p>
          </p:txBody>
        </p:sp>
      </p:grpSp>
      <p:sp>
        <p:nvSpPr>
          <p:cNvPr id="4" name="角丸四角形 3"/>
          <p:cNvSpPr/>
          <p:nvPr/>
        </p:nvSpPr>
        <p:spPr>
          <a:xfrm>
            <a:off x="2441429" y="2060731"/>
            <a:ext cx="557946" cy="21658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900" dirty="0" smtClean="0"/>
              <a:t>WEB</a:t>
            </a:r>
            <a:endParaRPr kumimoji="1" lang="ja-JP" altLang="en-US" sz="900" dirty="0"/>
          </a:p>
        </p:txBody>
      </p:sp>
      <p:sp>
        <p:nvSpPr>
          <p:cNvPr id="16" name="角丸四角形 15"/>
          <p:cNvSpPr/>
          <p:nvPr/>
        </p:nvSpPr>
        <p:spPr>
          <a:xfrm>
            <a:off x="7329025" y="2060731"/>
            <a:ext cx="557946" cy="21658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900" dirty="0" smtClean="0"/>
              <a:t>WEB</a:t>
            </a:r>
            <a:endParaRPr kumimoji="1" lang="ja-JP" altLang="en-US" sz="900" dirty="0"/>
          </a:p>
        </p:txBody>
      </p:sp>
      <p:sp>
        <p:nvSpPr>
          <p:cNvPr id="17" name="テキスト ボックス 16"/>
          <p:cNvSpPr txBox="1"/>
          <p:nvPr/>
        </p:nvSpPr>
        <p:spPr>
          <a:xfrm>
            <a:off x="1616410" y="1283007"/>
            <a:ext cx="1941878" cy="307777"/>
          </a:xfrm>
          <a:prstGeom prst="rect">
            <a:avLst/>
          </a:prstGeom>
          <a:solidFill>
            <a:srgbClr val="FFFFFF"/>
          </a:solidFill>
        </p:spPr>
        <p:txBody>
          <a:bodyPr wrap="square" rtlCol="0">
            <a:spAutoFit/>
          </a:bodyPr>
          <a:lstStyle/>
          <a:p>
            <a:pPr algn="ctr"/>
            <a:r>
              <a:rPr kumimoji="1" lang="ja-JP" altLang="en-US" sz="1400" dirty="0" smtClean="0">
                <a:solidFill>
                  <a:schemeClr val="tx1">
                    <a:lumMod val="50000"/>
                    <a:lumOff val="50000"/>
                  </a:schemeClr>
                </a:solidFill>
                <a:latin typeface="ＭＳ Ｐゴシック"/>
                <a:ea typeface="ＭＳ Ｐゴシック"/>
                <a:cs typeface="ＭＳ Ｐゴシック"/>
              </a:rPr>
              <a:t>取引先・制作実績例</a:t>
            </a:r>
            <a:r>
              <a:rPr kumimoji="1" lang="en-US" altLang="ja-JP" sz="1400" dirty="0" smtClean="0">
                <a:solidFill>
                  <a:schemeClr val="tx1">
                    <a:lumMod val="50000"/>
                    <a:lumOff val="50000"/>
                  </a:schemeClr>
                </a:solidFill>
                <a:latin typeface="ＭＳ Ｐゴシック"/>
                <a:ea typeface="ＭＳ Ｐゴシック"/>
                <a:cs typeface="ＭＳ Ｐゴシック"/>
              </a:rPr>
              <a:t>①</a:t>
            </a:r>
            <a:endParaRPr kumimoji="1" lang="ja-JP" altLang="en-US" sz="1400" dirty="0">
              <a:solidFill>
                <a:schemeClr val="tx1">
                  <a:lumMod val="50000"/>
                  <a:lumOff val="50000"/>
                </a:schemeClr>
              </a:solidFill>
              <a:latin typeface="ＭＳ Ｐゴシック"/>
              <a:ea typeface="ＭＳ Ｐゴシック"/>
              <a:cs typeface="ＭＳ Ｐゴシック"/>
            </a:endParaRPr>
          </a:p>
        </p:txBody>
      </p:sp>
      <p:sp>
        <p:nvSpPr>
          <p:cNvPr id="18" name="テキスト ボックス 17"/>
          <p:cNvSpPr txBox="1"/>
          <p:nvPr/>
        </p:nvSpPr>
        <p:spPr>
          <a:xfrm>
            <a:off x="6421062" y="1297030"/>
            <a:ext cx="1941878" cy="307777"/>
          </a:xfrm>
          <a:prstGeom prst="rect">
            <a:avLst/>
          </a:prstGeom>
          <a:solidFill>
            <a:srgbClr val="FFFFFF"/>
          </a:solidFill>
        </p:spPr>
        <p:txBody>
          <a:bodyPr wrap="square" rtlCol="0">
            <a:spAutoFit/>
          </a:bodyPr>
          <a:lstStyle/>
          <a:p>
            <a:pPr algn="ctr"/>
            <a:r>
              <a:rPr kumimoji="1" lang="ja-JP" altLang="en-US" sz="1400" dirty="0" smtClean="0">
                <a:solidFill>
                  <a:schemeClr val="tx1">
                    <a:lumMod val="50000"/>
                    <a:lumOff val="50000"/>
                  </a:schemeClr>
                </a:solidFill>
                <a:latin typeface="ＭＳ Ｐゴシック"/>
                <a:ea typeface="ＭＳ Ｐゴシック"/>
                <a:cs typeface="ＭＳ Ｐゴシック"/>
              </a:rPr>
              <a:t>取引先・制作実績例</a:t>
            </a:r>
            <a:r>
              <a:rPr kumimoji="1" lang="en-US" altLang="ja-JP" sz="1400" dirty="0" smtClean="0">
                <a:solidFill>
                  <a:schemeClr val="tx1">
                    <a:lumMod val="50000"/>
                    <a:lumOff val="50000"/>
                  </a:schemeClr>
                </a:solidFill>
                <a:latin typeface="ＭＳ Ｐゴシック"/>
                <a:ea typeface="ＭＳ Ｐゴシック"/>
                <a:cs typeface="ＭＳ Ｐゴシック"/>
              </a:rPr>
              <a:t>④</a:t>
            </a:r>
            <a:endParaRPr kumimoji="1" lang="ja-JP" altLang="en-US" sz="1400" dirty="0">
              <a:solidFill>
                <a:schemeClr val="tx1">
                  <a:lumMod val="50000"/>
                  <a:lumOff val="50000"/>
                </a:schemeClr>
              </a:solidFill>
              <a:latin typeface="ＭＳ Ｐゴシック"/>
              <a:ea typeface="ＭＳ Ｐゴシック"/>
              <a:cs typeface="ＭＳ Ｐゴシック"/>
            </a:endParaRPr>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6</a:t>
            </a:fld>
            <a:endParaRPr lang="en-US" dirty="0">
              <a:solidFill>
                <a:srgbClr val="FFFFFF"/>
              </a:solidFill>
            </a:endParaRPr>
          </a:p>
        </p:txBody>
      </p:sp>
    </p:spTree>
    <p:extLst>
      <p:ext uri="{BB962C8B-B14F-4D97-AF65-F5344CB8AC3E}">
        <p14:creationId xmlns:p14="http://schemas.microsoft.com/office/powerpoint/2010/main" val="23258124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41924"/>
            <a:ext cx="7889649" cy="425816"/>
          </a:xfrm>
        </p:spPr>
        <p:txBody>
          <a:bodyPr>
            <a:normAutofit/>
          </a:bodyPr>
          <a:lstStyle/>
          <a:p>
            <a:r>
              <a:rPr kumimoji="1" lang="ja-JP" altLang="en-US" sz="2000" b="1" dirty="0" smtClean="0">
                <a:solidFill>
                  <a:srgbClr val="000000"/>
                </a:solidFill>
              </a:rPr>
              <a:t>取引先・制作実績</a:t>
            </a:r>
            <a:r>
              <a:rPr kumimoji="1" lang="en-US" altLang="ja-JP" sz="2000" b="1" dirty="0" smtClean="0">
                <a:solidFill>
                  <a:srgbClr val="000000"/>
                </a:solidFill>
              </a:rPr>
              <a:t>②</a:t>
            </a:r>
            <a:endParaRPr lang="en-US" sz="2000" b="1" dirty="0">
              <a:solidFill>
                <a:srgbClr val="000000"/>
              </a:solidFill>
            </a:endParaRPr>
          </a:p>
        </p:txBody>
      </p:sp>
      <p:grpSp>
        <p:nvGrpSpPr>
          <p:cNvPr id="15" name="図形グループ 14"/>
          <p:cNvGrpSpPr/>
          <p:nvPr/>
        </p:nvGrpSpPr>
        <p:grpSpPr>
          <a:xfrm>
            <a:off x="78759" y="1427468"/>
            <a:ext cx="4804105" cy="3957533"/>
            <a:chOff x="147667" y="1427468"/>
            <a:chExt cx="4804105" cy="3957533"/>
          </a:xfrm>
        </p:grpSpPr>
        <p:sp>
          <p:nvSpPr>
            <p:cNvPr id="14" name="角丸四角形 13"/>
            <p:cNvSpPr/>
            <p:nvPr/>
          </p:nvSpPr>
          <p:spPr>
            <a:xfrm>
              <a:off x="147667" y="1427468"/>
              <a:ext cx="4794258" cy="3957533"/>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 name="テキスト ボックス 6"/>
            <p:cNvSpPr txBox="1"/>
            <p:nvPr/>
          </p:nvSpPr>
          <p:spPr>
            <a:xfrm>
              <a:off x="2410839" y="1722827"/>
              <a:ext cx="2540933" cy="2354491"/>
            </a:xfrm>
            <a:prstGeom prst="rect">
              <a:avLst/>
            </a:prstGeom>
            <a:noFill/>
          </p:spPr>
          <p:txBody>
            <a:bodyPr wrap="square" rtlCol="0">
              <a:spAutoFit/>
            </a:bodyPr>
            <a:lstStyle/>
            <a:p>
              <a:r>
                <a:rPr kumimoji="1" lang="ja-JP" altLang="en-US" sz="1050" b="1" dirty="0"/>
                <a:t>株式</a:t>
              </a:r>
              <a:r>
                <a:rPr kumimoji="1" lang="ja-JP" altLang="en-US" sz="1050" b="1" dirty="0" smtClean="0"/>
                <a:t>会社インテリジェンス</a:t>
              </a:r>
              <a:endParaRPr kumimoji="1" lang="en-US" altLang="ja-JP" sz="1050" b="1" dirty="0" smtClean="0"/>
            </a:p>
            <a:p>
              <a:endParaRPr kumimoji="1" lang="en-US" altLang="ja-JP" sz="1050" dirty="0" smtClean="0"/>
            </a:p>
            <a:p>
              <a:endParaRPr kumimoji="1" lang="en-US" altLang="ja-JP" sz="1050" dirty="0"/>
            </a:p>
            <a:p>
              <a:endParaRPr kumimoji="1" lang="en-US" altLang="ja-JP" sz="1050" dirty="0"/>
            </a:p>
            <a:p>
              <a:r>
                <a:rPr kumimoji="1" lang="en-US" altLang="ja-JP" sz="1050" dirty="0" smtClean="0"/>
                <a:t>URL</a:t>
              </a:r>
              <a:r>
                <a:rPr kumimoji="1" lang="ja-JP" altLang="en-US" sz="1050" dirty="0" smtClean="0"/>
                <a:t>：</a:t>
              </a:r>
              <a:r>
                <a:rPr kumimoji="1" lang="en-US" altLang="ja-JP" sz="1050" dirty="0" smtClean="0">
                  <a:hlinkClick r:id="rId2"/>
                </a:rPr>
                <a:t>http</a:t>
              </a:r>
              <a:r>
                <a:rPr kumimoji="1" lang="en-US" altLang="ja-JP" sz="1050" dirty="0">
                  <a:hlinkClick r:id="rId2"/>
                </a:rPr>
                <a:t>://www.ibs.inte.co.jp/salesmarketing</a:t>
              </a:r>
              <a:r>
                <a:rPr kumimoji="1" lang="en-US" altLang="ja-JP" sz="1050" dirty="0" smtClean="0">
                  <a:hlinkClick r:id="rId2"/>
                </a:rPr>
                <a:t>/</a:t>
              </a:r>
              <a:endParaRPr kumimoji="1" lang="en-US" altLang="ja-JP" sz="1050" dirty="0" smtClean="0"/>
            </a:p>
            <a:p>
              <a:endParaRPr kumimoji="1" lang="en-US" altLang="ja-JP" sz="1050" dirty="0" smtClean="0"/>
            </a:p>
            <a:p>
              <a:endParaRPr kumimoji="1" lang="en-US" altLang="ja-JP" sz="1050" dirty="0" smtClean="0"/>
            </a:p>
            <a:p>
              <a:r>
                <a:rPr kumimoji="1" lang="ja-JP" altLang="en-US" sz="1050" dirty="0" smtClean="0"/>
                <a:t>株式</a:t>
              </a:r>
              <a:r>
                <a:rPr kumimoji="1" lang="ja-JP" altLang="en-US" sz="1050" dirty="0"/>
                <a:t>会社インテリジェ</a:t>
              </a:r>
              <a:r>
                <a:rPr kumimoji="1" lang="ja-JP" altLang="en-US" sz="1050" dirty="0" smtClean="0"/>
                <a:t>ンス様のセールスマーケティングサービス部門のサイトを</a:t>
              </a:r>
              <a:r>
                <a:rPr kumimoji="1" lang="ja-JP" altLang="en-US" sz="1050" dirty="0"/>
                <a:t>制作。</a:t>
              </a:r>
              <a:r>
                <a:rPr kumimoji="1" lang="en-US" altLang="ja-JP" sz="1050" dirty="0" smtClean="0"/>
                <a:t>CMS</a:t>
              </a:r>
              <a:r>
                <a:rPr kumimoji="1" lang="ja-JP" altLang="en-US" sz="1050" dirty="0" smtClean="0"/>
                <a:t>の活用と</a:t>
              </a:r>
              <a:r>
                <a:rPr kumimoji="1" lang="ja-JP" altLang="en-US" sz="1050" dirty="0"/>
                <a:t>フラットデザイン・採用情報コンテンツに力</a:t>
              </a:r>
              <a:r>
                <a:rPr kumimoji="1" lang="ja-JP" altLang="en-US" sz="1050" dirty="0" smtClean="0"/>
                <a:t>を入れて</a:t>
              </a:r>
              <a:r>
                <a:rPr kumimoji="1" lang="ja-JP" altLang="en-US" sz="1050" dirty="0"/>
                <a:t>います。</a:t>
              </a:r>
            </a:p>
          </p:txBody>
        </p:sp>
      </p:grpSp>
      <p:grpSp>
        <p:nvGrpSpPr>
          <p:cNvPr id="30" name="図形グループ 29"/>
          <p:cNvGrpSpPr/>
          <p:nvPr/>
        </p:nvGrpSpPr>
        <p:grpSpPr>
          <a:xfrm>
            <a:off x="5000992" y="1427468"/>
            <a:ext cx="4794258" cy="3957533"/>
            <a:chOff x="147667" y="1427468"/>
            <a:chExt cx="4794258" cy="3957533"/>
          </a:xfrm>
        </p:grpSpPr>
        <p:sp>
          <p:nvSpPr>
            <p:cNvPr id="31" name="角丸四角形 30"/>
            <p:cNvSpPr/>
            <p:nvPr/>
          </p:nvSpPr>
          <p:spPr>
            <a:xfrm>
              <a:off x="147667" y="1427468"/>
              <a:ext cx="4794258" cy="3957533"/>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2" name="テキスト ボックス 31"/>
            <p:cNvSpPr txBox="1"/>
            <p:nvPr/>
          </p:nvSpPr>
          <p:spPr>
            <a:xfrm>
              <a:off x="2391151" y="1722827"/>
              <a:ext cx="2540933" cy="2354491"/>
            </a:xfrm>
            <a:prstGeom prst="rect">
              <a:avLst/>
            </a:prstGeom>
            <a:noFill/>
          </p:spPr>
          <p:txBody>
            <a:bodyPr wrap="square" rtlCol="0">
              <a:spAutoFit/>
            </a:bodyPr>
            <a:lstStyle/>
            <a:p>
              <a:r>
                <a:rPr kumimoji="1" lang="ja-JP" altLang="en-US" sz="1050" b="1" dirty="0" smtClean="0"/>
                <a:t>一般社団法人日本たばこ協会</a:t>
              </a:r>
              <a:endParaRPr kumimoji="1" lang="en-US" altLang="ja-JP" sz="1050" b="1" dirty="0" smtClean="0"/>
            </a:p>
            <a:p>
              <a:endParaRPr kumimoji="1" lang="en-US" altLang="ja-JP" sz="1050" dirty="0" smtClean="0"/>
            </a:p>
            <a:p>
              <a:endParaRPr kumimoji="1" lang="en-US" altLang="ja-JP" sz="1050" dirty="0"/>
            </a:p>
            <a:p>
              <a:endParaRPr kumimoji="1" lang="en-US" altLang="ja-JP" sz="1050" dirty="0" smtClean="0"/>
            </a:p>
            <a:p>
              <a:r>
                <a:rPr kumimoji="1" lang="ja-JP" altLang="en-US" sz="1050" dirty="0" smtClean="0"/>
                <a:t>たばこ販売集計システム</a:t>
              </a:r>
              <a:endParaRPr kumimoji="1" lang="en-US" altLang="ja-JP" sz="1050" dirty="0" smtClean="0"/>
            </a:p>
            <a:p>
              <a:endParaRPr kumimoji="1" lang="en-US" altLang="ja-JP" sz="1050" dirty="0"/>
            </a:p>
            <a:p>
              <a:endParaRPr kumimoji="1" lang="en-US" altLang="ja-JP" sz="1050" dirty="0" smtClean="0"/>
            </a:p>
            <a:p>
              <a:r>
                <a:rPr kumimoji="1" lang="ja-JP" altLang="en-US" sz="1050" dirty="0" smtClean="0"/>
                <a:t>日本たばこ協会様の販売集計システムのリニューアルに伴い、新システムの開発を行いました。</a:t>
              </a:r>
              <a:endParaRPr kumimoji="1" lang="en-US" altLang="ja-JP" sz="1050" dirty="0"/>
            </a:p>
            <a:p>
              <a:r>
                <a:rPr kumimoji="1" lang="ja-JP" altLang="en-US" sz="1050" dirty="0" smtClean="0"/>
                <a:t>開発にあたっては、実際に使用する方に幾度もヒアリングをして、</a:t>
              </a:r>
              <a:endParaRPr kumimoji="1" lang="en-US" altLang="ja-JP" sz="1050" dirty="0" smtClean="0"/>
            </a:p>
            <a:p>
              <a:r>
                <a:rPr kumimoji="1" lang="ja-JP" altLang="en-US" sz="1050" dirty="0" smtClean="0"/>
                <a:t>使い勝手のよいシステムを構築することに注力しました。</a:t>
              </a:r>
              <a:endParaRPr kumimoji="1" lang="en-US" altLang="ja-JP" sz="1050" dirty="0"/>
            </a:p>
          </p:txBody>
        </p:sp>
      </p:grpSp>
      <p:sp>
        <p:nvSpPr>
          <p:cNvPr id="34" name="テキスト ボックス 33"/>
          <p:cNvSpPr txBox="1"/>
          <p:nvPr/>
        </p:nvSpPr>
        <p:spPr>
          <a:xfrm>
            <a:off x="1616410" y="1283007"/>
            <a:ext cx="1941878" cy="307777"/>
          </a:xfrm>
          <a:prstGeom prst="rect">
            <a:avLst/>
          </a:prstGeom>
          <a:solidFill>
            <a:srgbClr val="FFFFFF"/>
          </a:solidFill>
        </p:spPr>
        <p:txBody>
          <a:bodyPr wrap="square" rtlCol="0">
            <a:spAutoFit/>
          </a:bodyPr>
          <a:lstStyle/>
          <a:p>
            <a:pPr algn="ctr"/>
            <a:r>
              <a:rPr kumimoji="1" lang="ja-JP" altLang="en-US" sz="1400" dirty="0" smtClean="0">
                <a:solidFill>
                  <a:schemeClr val="tx1">
                    <a:lumMod val="50000"/>
                    <a:lumOff val="50000"/>
                  </a:schemeClr>
                </a:solidFill>
                <a:latin typeface="ＭＳ Ｐゴシック"/>
                <a:ea typeface="ＭＳ Ｐゴシック"/>
                <a:cs typeface="ＭＳ Ｐゴシック"/>
              </a:rPr>
              <a:t>取引先・制作実績例</a:t>
            </a:r>
            <a:r>
              <a:rPr kumimoji="1" lang="en-US" altLang="ja-JP" sz="1400" dirty="0" smtClean="0">
                <a:solidFill>
                  <a:schemeClr val="tx1">
                    <a:lumMod val="50000"/>
                    <a:lumOff val="50000"/>
                  </a:schemeClr>
                </a:solidFill>
                <a:latin typeface="ＭＳ Ｐゴシック"/>
                <a:ea typeface="ＭＳ Ｐゴシック"/>
                <a:cs typeface="ＭＳ Ｐゴシック"/>
              </a:rPr>
              <a:t>③</a:t>
            </a:r>
            <a:endParaRPr kumimoji="1" lang="ja-JP" altLang="en-US" sz="1400" dirty="0">
              <a:solidFill>
                <a:schemeClr val="tx1">
                  <a:lumMod val="50000"/>
                  <a:lumOff val="50000"/>
                </a:schemeClr>
              </a:solidFill>
              <a:latin typeface="ＭＳ Ｐゴシック"/>
              <a:ea typeface="ＭＳ Ｐゴシック"/>
              <a:cs typeface="ＭＳ Ｐゴシック"/>
            </a:endParaRPr>
          </a:p>
        </p:txBody>
      </p:sp>
      <p:pic>
        <p:nvPicPr>
          <p:cNvPr id="37" name="図 36" descr="採用情報 - BPOサービス・営業アウトソーシングのインテリジェンス ビジネスソリューションズ.png"/>
          <p:cNvPicPr>
            <a:picLocks noChangeAspect="1"/>
          </p:cNvPicPr>
          <p:nvPr/>
        </p:nvPicPr>
        <p:blipFill rotWithShape="1">
          <a:blip r:embed="rId3">
            <a:extLst>
              <a:ext uri="{28A0092B-C50C-407E-A947-70E740481C1C}">
                <a14:useLocalDpi xmlns:a14="http://schemas.microsoft.com/office/drawing/2010/main" val="0"/>
              </a:ext>
            </a:extLst>
          </a:blip>
          <a:srcRect b="5565"/>
          <a:stretch/>
        </p:blipFill>
        <p:spPr>
          <a:xfrm>
            <a:off x="164732" y="1703137"/>
            <a:ext cx="2171271" cy="3612951"/>
          </a:xfrm>
          <a:prstGeom prst="rect">
            <a:avLst/>
          </a:prstGeom>
        </p:spPr>
      </p:pic>
      <p:pic>
        <p:nvPicPr>
          <p:cNvPr id="40" name="図 39" descr="スクリーンショット 2014-05-29 13.50.19.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90911" y="1722827"/>
            <a:ext cx="2153565" cy="2233777"/>
          </a:xfrm>
          <a:prstGeom prst="rect">
            <a:avLst/>
          </a:prstGeom>
        </p:spPr>
      </p:pic>
      <p:sp>
        <p:nvSpPr>
          <p:cNvPr id="42" name="テキスト ボックス 41"/>
          <p:cNvSpPr txBox="1"/>
          <p:nvPr/>
        </p:nvSpPr>
        <p:spPr>
          <a:xfrm>
            <a:off x="266429" y="5670434"/>
            <a:ext cx="9520555" cy="738664"/>
          </a:xfrm>
          <a:prstGeom prst="rect">
            <a:avLst/>
          </a:prstGeom>
          <a:noFill/>
        </p:spPr>
        <p:txBody>
          <a:bodyPr wrap="none" rtlCol="0">
            <a:spAutoFit/>
          </a:bodyPr>
          <a:lstStyle/>
          <a:p>
            <a:r>
              <a:rPr kumimoji="1" lang="ja-JP" altLang="en-US" sz="1400" dirty="0" smtClean="0"/>
              <a:t>その他</a:t>
            </a:r>
            <a:r>
              <a:rPr kumimoji="1" lang="ja-JP" altLang="en-US" sz="1400" dirty="0"/>
              <a:t>、株式</a:t>
            </a:r>
            <a:r>
              <a:rPr kumimoji="1" lang="ja-JP" altLang="en-US" sz="1400" dirty="0" smtClean="0"/>
              <a:t>会社</a:t>
            </a:r>
            <a:r>
              <a:rPr kumimoji="1" lang="en-US" altLang="ja-JP" sz="1400" dirty="0" smtClean="0"/>
              <a:t>NEC</a:t>
            </a:r>
            <a:r>
              <a:rPr kumimoji="1" lang="ja-JP" altLang="en-US" sz="1400" dirty="0" smtClean="0"/>
              <a:t>ライヘ</a:t>
            </a:r>
            <a:r>
              <a:rPr kumimoji="1" lang="ja-JP" altLang="en-US" sz="1400" dirty="0"/>
              <a:t>゙ックス・アクラブ</a:t>
            </a:r>
            <a:r>
              <a:rPr kumimoji="1" lang="en-US" altLang="ja-JP" sz="1400" dirty="0"/>
              <a:t>(</a:t>
            </a:r>
            <a:r>
              <a:rPr kumimoji="1" lang="ja-JP" altLang="en-US" sz="1400" dirty="0"/>
              <a:t>金子スポーツ振興株式会社</a:t>
            </a:r>
            <a:r>
              <a:rPr kumimoji="1" lang="en-US" altLang="ja-JP" sz="1400" dirty="0" smtClean="0"/>
              <a:t>)</a:t>
            </a:r>
            <a:r>
              <a:rPr kumimoji="1" lang="ja-JP" altLang="en-US" sz="1400" dirty="0" smtClean="0"/>
              <a:t>様・株式</a:t>
            </a:r>
            <a:r>
              <a:rPr kumimoji="1" lang="ja-JP" altLang="en-US" sz="1400" dirty="0"/>
              <a:t>会社グ</a:t>
            </a:r>
            <a:r>
              <a:rPr kumimoji="1" lang="ja-JP" altLang="en-US" sz="1400" dirty="0" smtClean="0"/>
              <a:t>ラフィス様などを</a:t>
            </a:r>
            <a:endParaRPr kumimoji="1" lang="en-US" altLang="ja-JP" sz="1400" dirty="0" smtClean="0"/>
          </a:p>
          <a:p>
            <a:r>
              <a:rPr kumimoji="1" lang="ja-JP" altLang="en-US" sz="1400" dirty="0" smtClean="0"/>
              <a:t>はじめ</a:t>
            </a:r>
            <a:r>
              <a:rPr kumimoji="1" lang="ja-JP" altLang="en-US" sz="1400" dirty="0"/>
              <a:t>と</a:t>
            </a:r>
            <a:r>
              <a:rPr kumimoji="1" lang="ja-JP" altLang="en-US" sz="1400" dirty="0" smtClean="0"/>
              <a:t>して多数</a:t>
            </a:r>
            <a:r>
              <a:rPr kumimoji="1" lang="ja-JP" altLang="en-US" sz="1400" dirty="0"/>
              <a:t>取引</a:t>
            </a:r>
            <a:r>
              <a:rPr kumimoji="1" lang="ja-JP" altLang="en-US" sz="1400" dirty="0" smtClean="0"/>
              <a:t>させていた</a:t>
            </a:r>
            <a:r>
              <a:rPr kumimoji="1" lang="ja-JP" altLang="en-US" sz="1400" dirty="0"/>
              <a:t>だいております</a:t>
            </a:r>
            <a:r>
              <a:rPr kumimoji="1" lang="ja-JP" altLang="en-US" sz="1400" dirty="0" smtClean="0"/>
              <a:t>。一度</a:t>
            </a:r>
            <a:r>
              <a:rPr kumimoji="1" lang="ja-JP" altLang="en-US" sz="1400" dirty="0"/>
              <a:t>取引を開始しました会社様とは長く取引が継続しています</a:t>
            </a:r>
            <a:r>
              <a:rPr kumimoji="1" lang="ja-JP" altLang="en-US" sz="1400" dirty="0" smtClean="0"/>
              <a:t>。</a:t>
            </a:r>
            <a:endParaRPr kumimoji="1" lang="en-US" altLang="ja-JP" sz="1400" dirty="0" smtClean="0"/>
          </a:p>
          <a:p>
            <a:r>
              <a:rPr kumimoji="1" lang="ja-JP" altLang="en-US" sz="1400" dirty="0" smtClean="0"/>
              <a:t>また、取引頂いている会社様のほとんどが代理店などを通さない直接の取引をさせて頂いております。</a:t>
            </a:r>
            <a:endParaRPr kumimoji="1" lang="ja-JP" altLang="en-US" sz="1400" dirty="0"/>
          </a:p>
        </p:txBody>
      </p:sp>
      <p:cxnSp>
        <p:nvCxnSpPr>
          <p:cNvPr id="46" name="直線コネクタ 45"/>
          <p:cNvCxnSpPr/>
          <p:nvPr/>
        </p:nvCxnSpPr>
        <p:spPr>
          <a:xfrm>
            <a:off x="266429" y="5566186"/>
            <a:ext cx="9400843" cy="29533"/>
          </a:xfrm>
          <a:prstGeom prst="line">
            <a:avLst/>
          </a:prstGeom>
          <a:ln>
            <a:solidFill>
              <a:srgbClr val="AFABAB"/>
            </a:solidFill>
            <a:prstDash val="dash"/>
          </a:ln>
        </p:spPr>
        <p:style>
          <a:lnRef idx="2">
            <a:schemeClr val="accent1"/>
          </a:lnRef>
          <a:fillRef idx="0">
            <a:schemeClr val="accent1"/>
          </a:fillRef>
          <a:effectRef idx="1">
            <a:schemeClr val="accent1"/>
          </a:effectRef>
          <a:fontRef idx="minor">
            <a:schemeClr val="tx1"/>
          </a:fontRef>
        </p:style>
      </p:cxnSp>
      <p:sp>
        <p:nvSpPr>
          <p:cNvPr id="47" name="角丸四角形 46"/>
          <p:cNvSpPr/>
          <p:nvPr/>
        </p:nvSpPr>
        <p:spPr>
          <a:xfrm>
            <a:off x="2441429" y="2060731"/>
            <a:ext cx="557946" cy="21658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900" dirty="0" smtClean="0"/>
              <a:t>WEB</a:t>
            </a:r>
            <a:endParaRPr kumimoji="1" lang="ja-JP" altLang="en-US" sz="900" dirty="0"/>
          </a:p>
        </p:txBody>
      </p:sp>
      <p:sp>
        <p:nvSpPr>
          <p:cNvPr id="48" name="角丸四角形 47"/>
          <p:cNvSpPr/>
          <p:nvPr/>
        </p:nvSpPr>
        <p:spPr>
          <a:xfrm>
            <a:off x="7329024" y="2060731"/>
            <a:ext cx="635153" cy="216582"/>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kumimoji="1" lang="ja-JP" altLang="en-US" sz="1000" b="1" dirty="0" smtClean="0">
                <a:solidFill>
                  <a:schemeClr val="bg1"/>
                </a:solidFill>
              </a:rPr>
              <a:t>業務系</a:t>
            </a:r>
            <a:endParaRPr kumimoji="1" lang="ja-JP" altLang="en-US" sz="1000" b="1" dirty="0">
              <a:solidFill>
                <a:schemeClr val="bg1"/>
              </a:solidFill>
            </a:endParaRPr>
          </a:p>
        </p:txBody>
      </p:sp>
      <p:sp>
        <p:nvSpPr>
          <p:cNvPr id="49" name="テキスト ボックス 48"/>
          <p:cNvSpPr txBox="1"/>
          <p:nvPr/>
        </p:nvSpPr>
        <p:spPr>
          <a:xfrm>
            <a:off x="6505134" y="1253390"/>
            <a:ext cx="1941878" cy="307777"/>
          </a:xfrm>
          <a:prstGeom prst="rect">
            <a:avLst/>
          </a:prstGeom>
          <a:solidFill>
            <a:srgbClr val="FFFFFF"/>
          </a:solidFill>
        </p:spPr>
        <p:txBody>
          <a:bodyPr wrap="square" rtlCol="0">
            <a:spAutoFit/>
          </a:bodyPr>
          <a:lstStyle/>
          <a:p>
            <a:pPr algn="ctr"/>
            <a:r>
              <a:rPr kumimoji="1" lang="ja-JP" altLang="en-US" sz="1400" dirty="0" smtClean="0">
                <a:solidFill>
                  <a:schemeClr val="tx1">
                    <a:lumMod val="50000"/>
                    <a:lumOff val="50000"/>
                  </a:schemeClr>
                </a:solidFill>
                <a:latin typeface="ＭＳ Ｐゴシック"/>
                <a:ea typeface="ＭＳ Ｐゴシック"/>
                <a:cs typeface="ＭＳ Ｐゴシック"/>
              </a:rPr>
              <a:t>取引先・制作実績例</a:t>
            </a:r>
            <a:r>
              <a:rPr kumimoji="1" lang="en-US" altLang="ja-JP" sz="1400" dirty="0" smtClean="0">
                <a:solidFill>
                  <a:schemeClr val="tx1">
                    <a:lumMod val="50000"/>
                    <a:lumOff val="50000"/>
                  </a:schemeClr>
                </a:solidFill>
                <a:latin typeface="ＭＳ Ｐゴシック"/>
                <a:ea typeface="ＭＳ Ｐゴシック"/>
                <a:cs typeface="ＭＳ Ｐゴシック"/>
              </a:rPr>
              <a:t>④</a:t>
            </a:r>
            <a:endParaRPr kumimoji="1" lang="ja-JP" altLang="en-US" sz="1400" dirty="0">
              <a:solidFill>
                <a:schemeClr val="tx1">
                  <a:lumMod val="50000"/>
                  <a:lumOff val="50000"/>
                </a:schemeClr>
              </a:solidFill>
              <a:latin typeface="ＭＳ Ｐゴシック"/>
              <a:ea typeface="ＭＳ Ｐゴシック"/>
              <a:cs typeface="ＭＳ Ｐゴシック"/>
            </a:endParaRPr>
          </a:p>
        </p:txBody>
      </p:sp>
      <p:sp>
        <p:nvSpPr>
          <p:cNvPr id="3" name="スライド番号プレースホルダー 2"/>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7</a:t>
            </a:fld>
            <a:endParaRPr lang="en-US" dirty="0">
              <a:solidFill>
                <a:srgbClr val="FFFFFF"/>
              </a:solidFill>
            </a:endParaRPr>
          </a:p>
        </p:txBody>
      </p:sp>
    </p:spTree>
    <p:extLst>
      <p:ext uri="{BB962C8B-B14F-4D97-AF65-F5344CB8AC3E}">
        <p14:creationId xmlns:p14="http://schemas.microsoft.com/office/powerpoint/2010/main" val="175538359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3174" y="312614"/>
            <a:ext cx="7889649" cy="455125"/>
          </a:xfrm>
        </p:spPr>
        <p:txBody>
          <a:bodyPr>
            <a:normAutofit/>
          </a:bodyPr>
          <a:lstStyle/>
          <a:p>
            <a:r>
              <a:rPr lang="ja-JP" altLang="en-US" sz="2000" b="1" dirty="0" smtClean="0">
                <a:solidFill>
                  <a:srgbClr val="000000"/>
                </a:solidFill>
              </a:rPr>
              <a:t>社内の特色</a:t>
            </a:r>
            <a:endParaRPr lang="en-US" sz="2000" b="1" dirty="0">
              <a:solidFill>
                <a:srgbClr val="000000"/>
              </a:solidFill>
            </a:endParaRPr>
          </a:p>
        </p:txBody>
      </p:sp>
      <p:sp>
        <p:nvSpPr>
          <p:cNvPr id="4" name="角丸四角形 3"/>
          <p:cNvSpPr/>
          <p:nvPr/>
        </p:nvSpPr>
        <p:spPr>
          <a:xfrm>
            <a:off x="136246" y="1181346"/>
            <a:ext cx="6612954" cy="657554"/>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447766" y="987657"/>
            <a:ext cx="664857"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環境</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3" name="テキスト ボックス 2"/>
          <p:cNvSpPr txBox="1"/>
          <p:nvPr/>
        </p:nvSpPr>
        <p:spPr>
          <a:xfrm>
            <a:off x="836953" y="1347203"/>
            <a:ext cx="3466578" cy="369332"/>
          </a:xfrm>
          <a:prstGeom prst="rect">
            <a:avLst/>
          </a:prstGeom>
          <a:noFill/>
        </p:spPr>
        <p:txBody>
          <a:bodyPr wrap="square" rtlCol="0">
            <a:spAutoFit/>
          </a:bodyPr>
          <a:lstStyle/>
          <a:p>
            <a:r>
              <a:rPr kumimoji="1" lang="en-US" altLang="ja-JP" dirty="0" smtClean="0"/>
              <a:t>Mac</a:t>
            </a:r>
            <a:r>
              <a:rPr kumimoji="1" lang="en-US" altLang="ja-JP" dirty="0"/>
              <a:t> </a:t>
            </a:r>
            <a:r>
              <a:rPr kumimoji="1" lang="en-US" altLang="ja-JP" sz="1200" dirty="0" smtClean="0"/>
              <a:t>※Windows</a:t>
            </a:r>
            <a:r>
              <a:rPr kumimoji="1" lang="ja-JP" altLang="en-US" sz="1200" dirty="0" smtClean="0"/>
              <a:t>環境については</a:t>
            </a:r>
            <a:r>
              <a:rPr kumimoji="1" lang="en-US" altLang="ja-JP" sz="1200" dirty="0" smtClean="0"/>
              <a:t>VM</a:t>
            </a:r>
            <a:r>
              <a:rPr kumimoji="1" lang="ja-JP" altLang="en-US" sz="1200" dirty="0" smtClean="0"/>
              <a:t>上で作業</a:t>
            </a:r>
            <a:endParaRPr kumimoji="1" lang="ja-JP" altLang="en-US" sz="1200" dirty="0"/>
          </a:p>
        </p:txBody>
      </p:sp>
      <p:pic>
        <p:nvPicPr>
          <p:cNvPr id="7" name="図 6" descr="スクリーンショット 2014-05-29 14.57.30.png"/>
          <p:cNvPicPr>
            <a:picLocks noChangeAspect="1"/>
          </p:cNvPicPr>
          <p:nvPr/>
        </p:nvPicPr>
        <p:blipFill rotWithShape="1">
          <a:blip r:embed="rId2">
            <a:extLst>
              <a:ext uri="{28A0092B-C50C-407E-A947-70E740481C1C}">
                <a14:useLocalDpi xmlns:a14="http://schemas.microsoft.com/office/drawing/2010/main" val="0"/>
              </a:ext>
            </a:extLst>
          </a:blip>
          <a:srcRect l="10672" r="5663"/>
          <a:stretch/>
        </p:blipFill>
        <p:spPr>
          <a:xfrm>
            <a:off x="429173" y="1254910"/>
            <a:ext cx="379088" cy="474175"/>
          </a:xfrm>
          <a:prstGeom prst="rect">
            <a:avLst/>
          </a:prstGeom>
        </p:spPr>
      </p:pic>
      <p:grpSp>
        <p:nvGrpSpPr>
          <p:cNvPr id="24" name="図形グループ 23"/>
          <p:cNvGrpSpPr/>
          <p:nvPr/>
        </p:nvGrpSpPr>
        <p:grpSpPr>
          <a:xfrm>
            <a:off x="146742" y="1954356"/>
            <a:ext cx="6602458" cy="2275640"/>
            <a:chOff x="136246" y="2405684"/>
            <a:chExt cx="6602458" cy="2275640"/>
          </a:xfrm>
        </p:grpSpPr>
        <p:sp>
          <p:nvSpPr>
            <p:cNvPr id="8" name="角丸四角形 7"/>
            <p:cNvSpPr/>
            <p:nvPr/>
          </p:nvSpPr>
          <p:spPr>
            <a:xfrm>
              <a:off x="136246" y="2604607"/>
              <a:ext cx="6602458" cy="2076717"/>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9" name="テキスト ボックス 8"/>
            <p:cNvSpPr txBox="1"/>
            <p:nvPr/>
          </p:nvSpPr>
          <p:spPr>
            <a:xfrm>
              <a:off x="396284" y="2405684"/>
              <a:ext cx="1430112"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スキルアップ</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10" name="テキスト ボックス 9"/>
            <p:cNvSpPr txBox="1"/>
            <p:nvPr/>
          </p:nvSpPr>
          <p:spPr>
            <a:xfrm>
              <a:off x="412485" y="2761984"/>
              <a:ext cx="3985517" cy="1690206"/>
            </a:xfrm>
            <a:prstGeom prst="rect">
              <a:avLst/>
            </a:prstGeom>
            <a:noFill/>
          </p:spPr>
          <p:txBody>
            <a:bodyPr wrap="square" rtlCol="0">
              <a:spAutoFit/>
            </a:bodyPr>
            <a:lstStyle/>
            <a:p>
              <a:pPr marL="285750" indent="-285750">
                <a:lnSpc>
                  <a:spcPct val="150000"/>
                </a:lnSpc>
                <a:buFont typeface="ヒラギノ角ゴ ProN W3"/>
                <a:buChar char="-"/>
              </a:pPr>
              <a:r>
                <a:rPr kumimoji="1" lang="ja-JP" altLang="en-US" sz="1400" dirty="0" smtClean="0"/>
                <a:t>業務終了後に週１回の勉強会を実施</a:t>
              </a:r>
              <a:r>
                <a:rPr kumimoji="1" lang="en-US" altLang="ja-JP" sz="1400" dirty="0" smtClean="0"/>
                <a:t> </a:t>
              </a:r>
            </a:p>
            <a:p>
              <a:pPr marL="285750" indent="-285750">
                <a:lnSpc>
                  <a:spcPct val="150000"/>
                </a:lnSpc>
                <a:buFont typeface="ヒラギノ角ゴ ProN W3"/>
                <a:buChar char="-"/>
              </a:pPr>
              <a:r>
                <a:rPr kumimoji="1" lang="ja-JP" altLang="en-US" sz="1400" dirty="0" smtClean="0"/>
                <a:t>毎朝の英語学習</a:t>
              </a:r>
              <a:endParaRPr kumimoji="1" lang="en-US" altLang="ja-JP" sz="1400" dirty="0" smtClean="0"/>
            </a:p>
            <a:p>
              <a:pPr marL="285750" indent="-285750">
                <a:lnSpc>
                  <a:spcPct val="150000"/>
                </a:lnSpc>
                <a:buFont typeface="ヒラギノ角ゴ ProN W3"/>
                <a:buChar char="-"/>
              </a:pPr>
              <a:r>
                <a:rPr kumimoji="1" lang="ja-JP" altLang="en-US" sz="1400" dirty="0" smtClean="0"/>
                <a:t>技術書籍</a:t>
              </a:r>
              <a:r>
                <a:rPr kumimoji="1" lang="ja-JP" altLang="en-US" sz="1400" dirty="0"/>
                <a:t>の</a:t>
              </a:r>
              <a:r>
                <a:rPr kumimoji="1" lang="ja-JP" altLang="en-US" sz="1400" dirty="0" smtClean="0"/>
                <a:t>購入</a:t>
              </a:r>
              <a:endParaRPr kumimoji="1" lang="en-US" altLang="ja-JP" sz="1400" dirty="0" smtClean="0"/>
            </a:p>
            <a:p>
              <a:pPr marL="285750" indent="-285750">
                <a:lnSpc>
                  <a:spcPct val="150000"/>
                </a:lnSpc>
                <a:buFont typeface="ヒラギノ角ゴ ProN W3"/>
                <a:buChar char="-"/>
              </a:pPr>
              <a:r>
                <a:rPr kumimoji="1" lang="en-US" altLang="ja-JP" sz="1400" dirty="0" smtClean="0"/>
                <a:t>Google </a:t>
              </a:r>
              <a:r>
                <a:rPr kumimoji="1" lang="en-US" altLang="ja-JP" sz="1400" dirty="0" err="1" smtClean="0"/>
                <a:t>Gode</a:t>
              </a:r>
              <a:r>
                <a:rPr kumimoji="1" lang="en-US" altLang="ja-JP" sz="1400" dirty="0" smtClean="0"/>
                <a:t> Jam</a:t>
              </a:r>
              <a:r>
                <a:rPr kumimoji="1" lang="ja-JP" altLang="en-US" sz="1400" dirty="0" smtClean="0"/>
                <a:t>への参加</a:t>
              </a:r>
              <a:endParaRPr kumimoji="1" lang="en-US" altLang="ja-JP" sz="1400" dirty="0" smtClean="0"/>
            </a:p>
            <a:p>
              <a:pPr marL="285750" indent="-285750">
                <a:lnSpc>
                  <a:spcPct val="150000"/>
                </a:lnSpc>
                <a:buFont typeface="ヒラギノ角ゴ ProN W3"/>
                <a:buChar char="-"/>
              </a:pPr>
              <a:r>
                <a:rPr kumimoji="1" lang="ja-JP" altLang="en-US" sz="1400" dirty="0"/>
                <a:t>１</a:t>
              </a:r>
              <a:r>
                <a:rPr kumimoji="1" lang="en-US" altLang="ja-JP" sz="1400" dirty="0"/>
                <a:t>〜</a:t>
              </a:r>
              <a:r>
                <a:rPr kumimoji="1" lang="ja-JP" altLang="en-US" sz="1400" dirty="0"/>
                <a:t>２ヶ月に１回</a:t>
              </a:r>
              <a:r>
                <a:rPr kumimoji="1" lang="ja-JP" altLang="en-US" sz="1400" dirty="0" smtClean="0"/>
                <a:t>程度外部</a:t>
              </a:r>
              <a:r>
                <a:rPr kumimoji="1" lang="ja-JP" altLang="en-US" sz="1400" dirty="0"/>
                <a:t>の勉強会に</a:t>
              </a:r>
              <a:r>
                <a:rPr kumimoji="1" lang="ja-JP" altLang="en-US" sz="1400" dirty="0" smtClean="0"/>
                <a:t>参加</a:t>
              </a:r>
              <a:endParaRPr kumimoji="1" lang="en-US" altLang="ja-JP" sz="1400" dirty="0"/>
            </a:p>
          </p:txBody>
        </p:sp>
      </p:grpSp>
      <p:sp>
        <p:nvSpPr>
          <p:cNvPr id="25" name="角丸四角形 24"/>
          <p:cNvSpPr/>
          <p:nvPr/>
        </p:nvSpPr>
        <p:spPr>
          <a:xfrm>
            <a:off x="6898780" y="1181346"/>
            <a:ext cx="2902462" cy="5168897"/>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6" name="テキスト ボックス 25"/>
          <p:cNvSpPr txBox="1"/>
          <p:nvPr/>
        </p:nvSpPr>
        <p:spPr>
          <a:xfrm>
            <a:off x="7597710" y="1012069"/>
            <a:ext cx="1310225"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社内風景</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grpSp>
        <p:nvGrpSpPr>
          <p:cNvPr id="28" name="図形グループ 27"/>
          <p:cNvGrpSpPr/>
          <p:nvPr/>
        </p:nvGrpSpPr>
        <p:grpSpPr>
          <a:xfrm>
            <a:off x="135714" y="4338797"/>
            <a:ext cx="6613486" cy="2011446"/>
            <a:chOff x="135714" y="4254829"/>
            <a:chExt cx="6613486" cy="2011446"/>
          </a:xfrm>
        </p:grpSpPr>
        <p:grpSp>
          <p:nvGrpSpPr>
            <p:cNvPr id="20" name="図形グループ 19"/>
            <p:cNvGrpSpPr/>
            <p:nvPr/>
          </p:nvGrpSpPr>
          <p:grpSpPr>
            <a:xfrm>
              <a:off x="135714" y="4254829"/>
              <a:ext cx="6613486" cy="2011446"/>
              <a:chOff x="3769363" y="5023809"/>
              <a:chExt cx="6613486" cy="2011446"/>
            </a:xfrm>
          </p:grpSpPr>
          <p:sp>
            <p:nvSpPr>
              <p:cNvPr id="11" name="角丸四角形 10"/>
              <p:cNvSpPr/>
              <p:nvPr/>
            </p:nvSpPr>
            <p:spPr>
              <a:xfrm>
                <a:off x="3769363" y="5193283"/>
                <a:ext cx="6613486" cy="1841972"/>
              </a:xfrm>
              <a:prstGeom prst="roundRect">
                <a:avLst>
                  <a:gd name="adj" fmla="val 2883"/>
                </a:avLst>
              </a:prstGeom>
              <a:noFill/>
              <a:ln>
                <a:solidFill>
                  <a:schemeClr val="bg2">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2" name="テキスト ボックス 11"/>
              <p:cNvSpPr txBox="1"/>
              <p:nvPr/>
            </p:nvSpPr>
            <p:spPr>
              <a:xfrm>
                <a:off x="3993656" y="5023809"/>
                <a:ext cx="1718288" cy="338554"/>
              </a:xfrm>
              <a:prstGeom prst="rect">
                <a:avLst/>
              </a:prstGeom>
              <a:solidFill>
                <a:srgbClr val="FFFFFF"/>
              </a:solidFill>
            </p:spPr>
            <p:txBody>
              <a:bodyPr wrap="square" rtlCol="0">
                <a:spAutoFit/>
              </a:bodyPr>
              <a:lstStyle/>
              <a:p>
                <a:pPr algn="ctr"/>
                <a:r>
                  <a:rPr kumimoji="1" lang="ja-JP" altLang="en-US" sz="1600" dirty="0" smtClean="0">
                    <a:solidFill>
                      <a:schemeClr val="tx1">
                        <a:lumMod val="50000"/>
                        <a:lumOff val="50000"/>
                      </a:schemeClr>
                    </a:solidFill>
                    <a:latin typeface="ＭＳ Ｐゴシック"/>
                    <a:ea typeface="ＭＳ Ｐゴシック"/>
                    <a:cs typeface="ＭＳ Ｐゴシック"/>
                  </a:rPr>
                  <a:t>レクリエーション</a:t>
                </a:r>
                <a:endParaRPr kumimoji="1" lang="ja-JP" altLang="en-US" sz="1600" dirty="0">
                  <a:solidFill>
                    <a:schemeClr val="tx1">
                      <a:lumMod val="50000"/>
                      <a:lumOff val="50000"/>
                    </a:schemeClr>
                  </a:solidFill>
                  <a:latin typeface="ＭＳ Ｐゴシック"/>
                  <a:ea typeface="ＭＳ Ｐゴシック"/>
                  <a:cs typeface="ＭＳ Ｐゴシック"/>
                </a:endParaRPr>
              </a:p>
            </p:txBody>
          </p:sp>
          <p:sp>
            <p:nvSpPr>
              <p:cNvPr id="14" name="テキスト ボックス 13"/>
              <p:cNvSpPr txBox="1"/>
              <p:nvPr/>
            </p:nvSpPr>
            <p:spPr>
              <a:xfrm>
                <a:off x="3975111" y="5304811"/>
                <a:ext cx="3962072" cy="1119281"/>
              </a:xfrm>
              <a:prstGeom prst="rect">
                <a:avLst/>
              </a:prstGeom>
              <a:noFill/>
            </p:spPr>
            <p:txBody>
              <a:bodyPr wrap="square" rtlCol="0">
                <a:spAutoFit/>
              </a:bodyPr>
              <a:lstStyle/>
              <a:p>
                <a:pPr marL="285750" indent="-285750">
                  <a:lnSpc>
                    <a:spcPct val="120000"/>
                  </a:lnSpc>
                  <a:buFont typeface="ヒラギノ角ゴ ProN W3"/>
                  <a:buChar char="-"/>
                </a:pPr>
                <a:r>
                  <a:rPr kumimoji="1" lang="ja-JP" altLang="en-US" sz="1400" dirty="0" smtClean="0"/>
                  <a:t>月に１回程度リフレッシュを兼ねて社外での業務（不定期開催）</a:t>
                </a:r>
                <a:endParaRPr kumimoji="1" lang="en-US" altLang="ja-JP" sz="1400" dirty="0" smtClean="0"/>
              </a:p>
              <a:p>
                <a:pPr marL="285750" indent="-285750">
                  <a:lnSpc>
                    <a:spcPct val="120000"/>
                  </a:lnSpc>
                  <a:buFont typeface="ヒラギノ角ゴ ProN W3"/>
                  <a:buChar char="-"/>
                </a:pPr>
                <a:r>
                  <a:rPr kumimoji="1" lang="ja-JP" altLang="en-US" sz="1400" dirty="0" smtClean="0"/>
                  <a:t>運動不足を解消するため、ボルタリング競技への参加</a:t>
                </a:r>
                <a:endParaRPr kumimoji="1" lang="en-US" altLang="ja-JP" sz="1400" dirty="0" smtClean="0"/>
              </a:p>
            </p:txBody>
          </p:sp>
        </p:grpSp>
        <p:pic>
          <p:nvPicPr>
            <p:cNvPr id="27" name="図 26"/>
            <p:cNvPicPr>
              <a:picLocks noChangeAspect="1"/>
            </p:cNvPicPr>
            <p:nvPr/>
          </p:nvPicPr>
          <p:blipFill rotWithShape="1">
            <a:blip r:embed="rId3"/>
            <a:srcRect l="49696" t="50751" r="2058"/>
            <a:stretch/>
          </p:blipFill>
          <p:spPr>
            <a:xfrm>
              <a:off x="4377052" y="4542687"/>
              <a:ext cx="2214697" cy="1594917"/>
            </a:xfrm>
            <a:prstGeom prst="rect">
              <a:avLst/>
            </a:prstGeom>
            <a:ln>
              <a:solidFill>
                <a:srgbClr val="7F7F7F"/>
              </a:solidFill>
            </a:ln>
          </p:spPr>
        </p:pic>
      </p:grpSp>
      <p:pic>
        <p:nvPicPr>
          <p:cNvPr id="13" name="図 12" descr="2014-05-29 21.14.45.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16723" y="3064056"/>
            <a:ext cx="1375026" cy="1031270"/>
          </a:xfrm>
          <a:prstGeom prst="rect">
            <a:avLst/>
          </a:prstGeom>
          <a:ln>
            <a:solidFill>
              <a:srgbClr val="7F7F7F"/>
            </a:solidFill>
          </a:ln>
        </p:spPr>
      </p:pic>
      <p:pic>
        <p:nvPicPr>
          <p:cNvPr id="31" name="図 30" descr="2014-05-29 21.14.00.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77052" y="2292910"/>
            <a:ext cx="1352193" cy="1014145"/>
          </a:xfrm>
          <a:prstGeom prst="rect">
            <a:avLst/>
          </a:prstGeom>
          <a:ln>
            <a:solidFill>
              <a:srgbClr val="7F7F7F"/>
            </a:solidFill>
          </a:ln>
        </p:spPr>
      </p:pic>
      <p:pic>
        <p:nvPicPr>
          <p:cNvPr id="15" name="図 14" descr="2014-05-30 11.19.33.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64483" y="1656019"/>
            <a:ext cx="2631519" cy="1973639"/>
          </a:xfrm>
          <a:prstGeom prst="rect">
            <a:avLst/>
          </a:prstGeom>
          <a:ln>
            <a:solidFill>
              <a:schemeClr val="tx1">
                <a:lumMod val="50000"/>
                <a:lumOff val="50000"/>
              </a:schemeClr>
            </a:solidFill>
          </a:ln>
        </p:spPr>
      </p:pic>
      <p:pic>
        <p:nvPicPr>
          <p:cNvPr id="18" name="図 17" descr="2014-05-30 16.25.49.jpg"/>
          <p:cNvPicPr>
            <a:picLocks noChangeAspect="1"/>
          </p:cNvPicPr>
          <p:nvPr/>
        </p:nvPicPr>
        <p:blipFill rotWithShape="1">
          <a:blip r:embed="rId7">
            <a:extLst>
              <a:ext uri="{28A0092B-C50C-407E-A947-70E740481C1C}">
                <a14:useLocalDpi xmlns:a14="http://schemas.microsoft.com/office/drawing/2010/main" val="0"/>
              </a:ext>
            </a:extLst>
          </a:blip>
          <a:srcRect l="769" t="356" r="8868" b="12317"/>
          <a:stretch/>
        </p:blipFill>
        <p:spPr>
          <a:xfrm>
            <a:off x="7055124" y="4061822"/>
            <a:ext cx="2651039" cy="1921482"/>
          </a:xfrm>
          <a:prstGeom prst="rect">
            <a:avLst/>
          </a:prstGeom>
          <a:ln>
            <a:solidFill>
              <a:schemeClr val="tx1">
                <a:lumMod val="50000"/>
                <a:lumOff val="50000"/>
              </a:schemeClr>
            </a:solidFill>
          </a:ln>
        </p:spPr>
      </p:pic>
      <p:sp>
        <p:nvSpPr>
          <p:cNvPr id="19" name="テキスト ボックス 18"/>
          <p:cNvSpPr txBox="1"/>
          <p:nvPr/>
        </p:nvSpPr>
        <p:spPr>
          <a:xfrm>
            <a:off x="6969760" y="1402080"/>
            <a:ext cx="1261884" cy="276999"/>
          </a:xfrm>
          <a:prstGeom prst="rect">
            <a:avLst/>
          </a:prstGeom>
          <a:noFill/>
        </p:spPr>
        <p:txBody>
          <a:bodyPr wrap="none" rtlCol="0">
            <a:spAutoFit/>
          </a:bodyPr>
          <a:lstStyle/>
          <a:p>
            <a:r>
              <a:rPr kumimoji="1" lang="en-US" altLang="ja-JP" sz="1200" dirty="0" smtClean="0"/>
              <a:t>■</a:t>
            </a:r>
            <a:r>
              <a:rPr kumimoji="1" lang="ja-JP" altLang="en-US" sz="1200" dirty="0" smtClean="0"/>
              <a:t>作業スペース</a:t>
            </a:r>
            <a:endParaRPr kumimoji="1" lang="ja-JP" altLang="en-US" sz="1200" dirty="0"/>
          </a:p>
        </p:txBody>
      </p:sp>
      <p:sp>
        <p:nvSpPr>
          <p:cNvPr id="34" name="テキスト ボックス 33"/>
          <p:cNvSpPr txBox="1"/>
          <p:nvPr/>
        </p:nvSpPr>
        <p:spPr>
          <a:xfrm>
            <a:off x="6983203" y="3784823"/>
            <a:ext cx="1415772" cy="276999"/>
          </a:xfrm>
          <a:prstGeom prst="rect">
            <a:avLst/>
          </a:prstGeom>
          <a:noFill/>
        </p:spPr>
        <p:txBody>
          <a:bodyPr wrap="none" rtlCol="0">
            <a:spAutoFit/>
          </a:bodyPr>
          <a:lstStyle/>
          <a:p>
            <a:r>
              <a:rPr kumimoji="1" lang="en-US" altLang="ja-JP" sz="1200" dirty="0" smtClean="0"/>
              <a:t>■</a:t>
            </a:r>
            <a:r>
              <a:rPr kumimoji="1" lang="ja-JP" altLang="en-US" sz="1200" dirty="0" smtClean="0"/>
              <a:t>フリースペース</a:t>
            </a:r>
            <a:endParaRPr kumimoji="1" lang="ja-JP" altLang="en-US" sz="1200" dirty="0"/>
          </a:p>
        </p:txBody>
      </p:sp>
      <p:sp>
        <p:nvSpPr>
          <p:cNvPr id="22" name="スライド番号プレースホルダー 21"/>
          <p:cNvSpPr>
            <a:spLocks noGrp="1"/>
          </p:cNvSpPr>
          <p:nvPr>
            <p:ph type="sldNum" sz="quarter" idx="12"/>
          </p:nvPr>
        </p:nvSpPr>
        <p:spPr/>
        <p:txBody>
          <a:bodyPr/>
          <a:lstStyle/>
          <a:p>
            <a:r>
              <a:rPr lang="en-US" dirty="0" smtClean="0">
                <a:solidFill>
                  <a:srgbClr val="FFFFFF"/>
                </a:solidFill>
              </a:rPr>
              <a:t>P-</a:t>
            </a:r>
            <a:fld id="{8ACD3EE5-2EC9-444A-A808-DA5088DE8573}" type="slidenum">
              <a:rPr lang="en-US" smtClean="0">
                <a:solidFill>
                  <a:srgbClr val="FFFFFF"/>
                </a:solidFill>
              </a:rPr>
              <a:t>8</a:t>
            </a:fld>
            <a:endParaRPr lang="en-US" dirty="0">
              <a:solidFill>
                <a:srgbClr val="FFFFFF"/>
              </a:solidFill>
            </a:endParaRPr>
          </a:p>
        </p:txBody>
      </p:sp>
    </p:spTree>
    <p:extLst>
      <p:ext uri="{BB962C8B-B14F-4D97-AF65-F5344CB8AC3E}">
        <p14:creationId xmlns:p14="http://schemas.microsoft.com/office/powerpoint/2010/main" val="317430619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onsolas-Verdana">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resentation_tpl.potx" id="{48EF1B83-CEB1-4137-9E6B-5C6D071E1F9D}" vid="{256BAA27-5093-4A5E-839C-375614DF5E8B}"/>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presentation_tpl</Template>
  <TotalTime>1118</TotalTime>
  <Words>2389</Words>
  <Application>Microsoft Macintosh PowerPoint</Application>
  <PresentationFormat>A4 210x297 mm</PresentationFormat>
  <Paragraphs>287</Paragraphs>
  <Slides>14</Slides>
  <Notes>0</Notes>
  <HiddenSlides>0</HiddenSlides>
  <MMClips>0</MMClips>
  <ScaleCrop>false</ScaleCrop>
  <HeadingPairs>
    <vt:vector size="4" baseType="variant">
      <vt:variant>
        <vt:lpstr>テーマ</vt:lpstr>
      </vt:variant>
      <vt:variant>
        <vt:i4>1</vt:i4>
      </vt:variant>
      <vt:variant>
        <vt:lpstr>スライド タイトル</vt:lpstr>
      </vt:variant>
      <vt:variant>
        <vt:i4>14</vt:i4>
      </vt:variant>
    </vt:vector>
  </HeadingPairs>
  <TitlesOfParts>
    <vt:vector size="15" baseType="lpstr">
      <vt:lpstr>Office Theme</vt:lpstr>
      <vt:lpstr>株式会社ディーゴ会社説明</vt:lpstr>
      <vt:lpstr>目次</vt:lpstr>
      <vt:lpstr>企業理念・経営理念</vt:lpstr>
      <vt:lpstr>行動指針</vt:lpstr>
      <vt:lpstr>会社概要</vt:lpstr>
      <vt:lpstr>主な業務内容</vt:lpstr>
      <vt:lpstr>取引先・制作実績①</vt:lpstr>
      <vt:lpstr>取引先・制作実績②</vt:lpstr>
      <vt:lpstr>社内の特色</vt:lpstr>
      <vt:lpstr>一日の業務の流れ</vt:lpstr>
      <vt:lpstr>PowerPoint プレゼンテーション</vt:lpstr>
      <vt:lpstr>PowerPoint プレゼンテーション</vt:lpstr>
      <vt:lpstr>成長とスキルアップのビジョン</vt:lpstr>
      <vt:lpstr>採用情報</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株式会社ヤマザキ様 業務管理システム構築ご提案</dc:title>
  <dc:creator>Microsoft account</dc:creator>
  <cp:lastModifiedBy>-</cp:lastModifiedBy>
  <cp:revision>98</cp:revision>
  <dcterms:created xsi:type="dcterms:W3CDTF">2014-02-26T11:14:52Z</dcterms:created>
  <dcterms:modified xsi:type="dcterms:W3CDTF">2014-06-04T01:21:30Z</dcterms:modified>
</cp:coreProperties>
</file>

<file path=docProps/thumbnail.jpeg>
</file>